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4"/>
  </p:sldMasterIdLst>
  <p:notesMasterIdLst>
    <p:notesMasterId r:id="rId26"/>
  </p:notesMasterIdLst>
  <p:sldIdLst>
    <p:sldId id="1194" r:id="rId5"/>
    <p:sldId id="1196" r:id="rId6"/>
    <p:sldId id="1221" r:id="rId7"/>
    <p:sldId id="1195" r:id="rId8"/>
    <p:sldId id="1197" r:id="rId9"/>
    <p:sldId id="1226" r:id="rId10"/>
    <p:sldId id="1203" r:id="rId11"/>
    <p:sldId id="1237" r:id="rId12"/>
    <p:sldId id="1228" r:id="rId13"/>
    <p:sldId id="1202" r:id="rId14"/>
    <p:sldId id="1201" r:id="rId15"/>
    <p:sldId id="1211" r:id="rId16"/>
    <p:sldId id="1218" r:id="rId17"/>
    <p:sldId id="1227" r:id="rId18"/>
    <p:sldId id="1216" r:id="rId19"/>
    <p:sldId id="1217" r:id="rId20"/>
    <p:sldId id="1229" r:id="rId21"/>
    <p:sldId id="1230" r:id="rId22"/>
    <p:sldId id="1231" r:id="rId23"/>
    <p:sldId id="1209" r:id="rId24"/>
    <p:sldId id="1210"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ah Bleicher" initials="NB" lastIdx="6" clrIdx="0">
    <p:extLst>
      <p:ext uri="{19B8F6BF-5375-455C-9EA6-DF929625EA0E}">
        <p15:presenceInfo xmlns:p15="http://schemas.microsoft.com/office/powerpoint/2012/main" userId="S::noah.bleicher@capitalhomes.com::89684a99-6ef2-4952-a3bf-9960d00c6b64" providerId="AD"/>
      </p:ext>
    </p:extLst>
  </p:cmAuthor>
  <p:cmAuthor id="2" name="Richard Sullivan" initials="RS" lastIdx="2" clrIdx="1">
    <p:extLst>
      <p:ext uri="{19B8F6BF-5375-455C-9EA6-DF929625EA0E}">
        <p15:presenceInfo xmlns:p15="http://schemas.microsoft.com/office/powerpoint/2012/main" userId="S::Richard.Sullivan@capitalhomes.com::8837f83f-033c-4242-a596-f10651bc27e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82D9B1-AA45-488A-A0E1-564AA1734131}" v="4" dt="2021-09-13T23:15:59.1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8" d="100"/>
          <a:sy n="108" d="100"/>
        </p:scale>
        <p:origin x="174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8F5EC9-537A-4F34-A1F0-420F322E5F83}" type="datetimeFigureOut">
              <a:rPr lang="en-US" smtClean="0"/>
              <a:t>9/17/2021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E71647-0446-44D8-9718-A05BFE9CC855}" type="slidenum">
              <a:rPr lang="en-US" smtClean="0"/>
              <a:t>‹#›</a:t>
            </a:fld>
            <a:endParaRPr lang="en-US" dirty="0"/>
          </a:p>
        </p:txBody>
      </p:sp>
    </p:spTree>
    <p:extLst>
      <p:ext uri="{BB962C8B-B14F-4D97-AF65-F5344CB8AC3E}">
        <p14:creationId xmlns:p14="http://schemas.microsoft.com/office/powerpoint/2010/main" val="987429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0254A378-4D80-4113-85D6-50030B2CD0D4}" type="slidenum">
              <a:rPr lang="en-US" smtClean="0"/>
              <a:pPr/>
              <a:t>1</a:t>
            </a:fld>
            <a:endParaRPr lang="en-US" dirty="0"/>
          </a:p>
        </p:txBody>
      </p:sp>
      <p:sp>
        <p:nvSpPr>
          <p:cNvPr id="19459" name="Rectangle 2"/>
          <p:cNvSpPr>
            <a:spLocks noGrp="1" noRot="1" noChangeAspect="1" noChangeArrowheads="1" noTextEdit="1"/>
          </p:cNvSpPr>
          <p:nvPr>
            <p:ph type="sldImg"/>
          </p:nvPr>
        </p:nvSpPr>
        <p:spPr bwMode="auto">
          <a:xfrm>
            <a:off x="1123950" y="693738"/>
            <a:ext cx="4611688" cy="3460750"/>
          </a:xfrm>
          <a:noFill/>
          <a:ln cap="flat">
            <a:solidFill>
              <a:srgbClr val="000000"/>
            </a:solidFill>
            <a:miter lim="800000"/>
            <a:headEnd/>
            <a:tailEnd/>
          </a:ln>
        </p:spPr>
      </p:sp>
      <p:sp>
        <p:nvSpPr>
          <p:cNvPr id="19460" name="Rectangle 3"/>
          <p:cNvSpPr>
            <a:spLocks noChangeArrowheads="1"/>
          </p:cNvSpPr>
          <p:nvPr/>
        </p:nvSpPr>
        <p:spPr bwMode="auto">
          <a:xfrm>
            <a:off x="685800" y="4387137"/>
            <a:ext cx="5486400" cy="4156233"/>
          </a:xfrm>
          <a:prstGeom prst="rect">
            <a:avLst/>
          </a:prstGeom>
          <a:noFill/>
          <a:ln w="9525">
            <a:noFill/>
            <a:miter lim="800000"/>
            <a:headEnd/>
            <a:tailEnd/>
          </a:ln>
        </p:spPr>
        <p:txBody>
          <a:bodyPr lIns="91943" tIns="45971" rIns="91943" bIns="45971"/>
          <a:lstStyle/>
          <a:p>
            <a:pPr>
              <a:spcBef>
                <a:spcPct val="30000"/>
              </a:spcBef>
            </a:pPr>
            <a:endParaRPr lang="en-US" sz="1200" dirty="0">
              <a:solidFill>
                <a:schemeClr val="tx1"/>
              </a:solidFill>
            </a:endParaRPr>
          </a:p>
        </p:txBody>
      </p:sp>
      <p:sp>
        <p:nvSpPr>
          <p:cNvPr id="19461" name="Rectangle 4"/>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GB" dirty="0"/>
          </a:p>
        </p:txBody>
      </p:sp>
      <p:sp>
        <p:nvSpPr>
          <p:cNvPr id="19462" name="Date Placeholder 6"/>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75E14396-6540-4008-A0A8-84EB89DF7A35}" type="datetime1">
              <a:rPr lang="en-US" smtClean="0"/>
              <a:pPr/>
              <a:t>9/17/2021</a:t>
            </a:fld>
            <a:endParaRPr lang="en-US" dirty="0"/>
          </a:p>
        </p:txBody>
      </p:sp>
      <p:sp>
        <p:nvSpPr>
          <p:cNvPr id="2" name="Footer Placeholder 1"/>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4214542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85A2BBF-8E74-4975-AFAF-7433F0A2D1A9}" type="datetimeFigureOut">
              <a:rPr lang="en-US" smtClean="0"/>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204376-6BF0-45A0-9671-490183820AFF}"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48637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5A2BBF-8E74-4975-AFAF-7433F0A2D1A9}" type="datetimeFigureOut">
              <a:rPr lang="en-US" smtClean="0"/>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204376-6BF0-45A0-9671-490183820AFF}" type="slidenum">
              <a:rPr lang="en-US" smtClean="0"/>
              <a:t>‹#›</a:t>
            </a:fld>
            <a:endParaRPr lang="en-US" dirty="0"/>
          </a:p>
        </p:txBody>
      </p:sp>
    </p:spTree>
    <p:extLst>
      <p:ext uri="{BB962C8B-B14F-4D97-AF65-F5344CB8AC3E}">
        <p14:creationId xmlns:p14="http://schemas.microsoft.com/office/powerpoint/2010/main" val="1632435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398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5A2BBF-8E74-4975-AFAF-7433F0A2D1A9}" type="datetimeFigureOut">
              <a:rPr lang="en-US" smtClean="0"/>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204376-6BF0-45A0-9671-490183820AFF}" type="slidenum">
              <a:rPr lang="en-US" smtClean="0"/>
              <a:t>‹#›</a:t>
            </a:fld>
            <a:endParaRPr lang="en-US" dirty="0"/>
          </a:p>
        </p:txBody>
      </p:sp>
    </p:spTree>
    <p:extLst>
      <p:ext uri="{BB962C8B-B14F-4D97-AF65-F5344CB8AC3E}">
        <p14:creationId xmlns:p14="http://schemas.microsoft.com/office/powerpoint/2010/main" val="2255126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5A2BBF-8E74-4975-AFAF-7433F0A2D1A9}" type="datetimeFigureOut">
              <a:rPr lang="en-US" smtClean="0"/>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204376-6BF0-45A0-9671-490183820AFF}" type="slidenum">
              <a:rPr lang="en-US" smtClean="0"/>
              <a:t>‹#›</a:t>
            </a:fld>
            <a:endParaRPr lang="en-US" dirty="0"/>
          </a:p>
        </p:txBody>
      </p:sp>
    </p:spTree>
    <p:extLst>
      <p:ext uri="{BB962C8B-B14F-4D97-AF65-F5344CB8AC3E}">
        <p14:creationId xmlns:p14="http://schemas.microsoft.com/office/powerpoint/2010/main" val="2836851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5A2BBF-8E74-4975-AFAF-7433F0A2D1A9}" type="datetimeFigureOut">
              <a:rPr lang="en-US" smtClean="0"/>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204376-6BF0-45A0-9671-490183820AFF}"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92211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85A2BBF-8E74-4975-AFAF-7433F0A2D1A9}" type="datetimeFigureOut">
              <a:rPr lang="en-US" smtClean="0"/>
              <a:t>9/17/2021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204376-6BF0-45A0-9671-490183820AFF}" type="slidenum">
              <a:rPr lang="en-US" smtClean="0"/>
              <a:t>‹#›</a:t>
            </a:fld>
            <a:endParaRPr lang="en-US" dirty="0"/>
          </a:p>
        </p:txBody>
      </p:sp>
    </p:spTree>
    <p:extLst>
      <p:ext uri="{BB962C8B-B14F-4D97-AF65-F5344CB8AC3E}">
        <p14:creationId xmlns:p14="http://schemas.microsoft.com/office/powerpoint/2010/main" val="2201617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85A2BBF-8E74-4975-AFAF-7433F0A2D1A9}" type="datetimeFigureOut">
              <a:rPr lang="en-US" smtClean="0"/>
              <a:t>9/17/2021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2204376-6BF0-45A0-9671-490183820AFF}" type="slidenum">
              <a:rPr lang="en-US" smtClean="0"/>
              <a:t>‹#›</a:t>
            </a:fld>
            <a:endParaRPr lang="en-US" dirty="0"/>
          </a:p>
        </p:txBody>
      </p:sp>
    </p:spTree>
    <p:extLst>
      <p:ext uri="{BB962C8B-B14F-4D97-AF65-F5344CB8AC3E}">
        <p14:creationId xmlns:p14="http://schemas.microsoft.com/office/powerpoint/2010/main" val="1937175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85A2BBF-8E74-4975-AFAF-7433F0A2D1A9}" type="datetimeFigureOut">
              <a:rPr lang="en-US" smtClean="0"/>
              <a:t>9/17/2021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2204376-6BF0-45A0-9671-490183820AFF}" type="slidenum">
              <a:rPr lang="en-US" smtClean="0"/>
              <a:t>‹#›</a:t>
            </a:fld>
            <a:endParaRPr lang="en-US" dirty="0"/>
          </a:p>
        </p:txBody>
      </p:sp>
    </p:spTree>
    <p:extLst>
      <p:ext uri="{BB962C8B-B14F-4D97-AF65-F5344CB8AC3E}">
        <p14:creationId xmlns:p14="http://schemas.microsoft.com/office/powerpoint/2010/main" val="1883444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85A2BBF-8E74-4975-AFAF-7433F0A2D1A9}" type="datetimeFigureOut">
              <a:rPr lang="en-US" smtClean="0"/>
              <a:t>9/17/2021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F2204376-6BF0-45A0-9671-490183820AFF}" type="slidenum">
              <a:rPr lang="en-US" smtClean="0"/>
              <a:t>‹#›</a:t>
            </a:fld>
            <a:endParaRPr lang="en-US" dirty="0"/>
          </a:p>
        </p:txBody>
      </p:sp>
    </p:spTree>
    <p:extLst>
      <p:ext uri="{BB962C8B-B14F-4D97-AF65-F5344CB8AC3E}">
        <p14:creationId xmlns:p14="http://schemas.microsoft.com/office/powerpoint/2010/main" val="2459919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385A2BBF-8E74-4975-AFAF-7433F0A2D1A9}" type="datetimeFigureOut">
              <a:rPr lang="en-US" smtClean="0"/>
              <a:t>9/17/2021</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2204376-6BF0-45A0-9671-490183820AFF}" type="slidenum">
              <a:rPr lang="en-US" smtClean="0"/>
              <a:t>‹#›</a:t>
            </a:fld>
            <a:endParaRPr lang="en-US" dirty="0"/>
          </a:p>
        </p:txBody>
      </p:sp>
    </p:spTree>
    <p:extLst>
      <p:ext uri="{BB962C8B-B14F-4D97-AF65-F5344CB8AC3E}">
        <p14:creationId xmlns:p14="http://schemas.microsoft.com/office/powerpoint/2010/main" val="2292154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5A2BBF-8E74-4975-AFAF-7433F0A2D1A9}" type="datetimeFigureOut">
              <a:rPr lang="en-US" smtClean="0"/>
              <a:t>9/17/2021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204376-6BF0-45A0-9671-490183820AFF}" type="slidenum">
              <a:rPr lang="en-US" smtClean="0"/>
              <a:t>‹#›</a:t>
            </a:fld>
            <a:endParaRPr lang="en-US" dirty="0"/>
          </a:p>
        </p:txBody>
      </p:sp>
    </p:spTree>
    <p:extLst>
      <p:ext uri="{BB962C8B-B14F-4D97-AF65-F5344CB8AC3E}">
        <p14:creationId xmlns:p14="http://schemas.microsoft.com/office/powerpoint/2010/main" val="790110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385A2BBF-8E74-4975-AFAF-7433F0A2D1A9}" type="datetimeFigureOut">
              <a:rPr lang="en-US" smtClean="0"/>
              <a:t>9/17/2021</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F2204376-6BF0-45A0-9671-490183820AFF}" type="slidenum">
              <a:rPr lang="en-US" smtClean="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990491"/>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sam@hoa-administrators.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capitalhomes.com/warrant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stonevillashoa.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stonevillashoa.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tonevillashoa.com/"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a:xfrm>
            <a:off x="724128" y="623571"/>
            <a:ext cx="7695743" cy="3523885"/>
          </a:xfrm>
        </p:spPr>
        <p:txBody>
          <a:bodyPr>
            <a:normAutofit/>
          </a:bodyPr>
          <a:lstStyle/>
          <a:p>
            <a:pPr algn="ctr" eaLnBrk="1" hangingPunct="1">
              <a:lnSpc>
                <a:spcPct val="90000"/>
              </a:lnSpc>
            </a:pPr>
            <a:r>
              <a:rPr lang="en-US" sz="4400" dirty="0"/>
              <a:t> </a:t>
            </a:r>
            <a:br>
              <a:rPr lang="en-US" sz="4400" dirty="0"/>
            </a:br>
            <a:r>
              <a:rPr lang="en-US" sz="6600" dirty="0"/>
              <a:t>Stone Villa Second</a:t>
            </a:r>
            <a:br>
              <a:rPr lang="en-US" sz="4400" dirty="0"/>
            </a:br>
            <a:br>
              <a:rPr lang="en-US" sz="4400" dirty="0"/>
            </a:br>
            <a:r>
              <a:rPr lang="en-US" sz="4400" dirty="0"/>
              <a:t>Homeowners’ Association </a:t>
            </a:r>
            <a:br>
              <a:rPr lang="en-US" sz="4400" dirty="0"/>
            </a:br>
            <a:r>
              <a:rPr lang="en-US" sz="4400" dirty="0"/>
              <a:t>2021 Annual Meeting</a:t>
            </a:r>
          </a:p>
        </p:txBody>
      </p:sp>
      <p:sp>
        <p:nvSpPr>
          <p:cNvPr id="4099" name="Text Box 5"/>
          <p:cNvSpPr txBox="1">
            <a:spLocks noChangeArrowheads="1"/>
          </p:cNvSpPr>
          <p:nvPr/>
        </p:nvSpPr>
        <p:spPr bwMode="auto">
          <a:xfrm>
            <a:off x="5924550" y="5295900"/>
            <a:ext cx="2241550" cy="369332"/>
          </a:xfrm>
          <a:prstGeom prst="rect">
            <a:avLst/>
          </a:prstGeom>
          <a:noFill/>
          <a:ln w="9525" algn="ctr">
            <a:noFill/>
            <a:miter lim="800000"/>
            <a:headEnd/>
            <a:tailEnd/>
          </a:ln>
        </p:spPr>
        <p:txBody>
          <a:bodyPr>
            <a:spAutoFit/>
          </a:bodyPr>
          <a:lstStyle/>
          <a:p>
            <a:pPr algn="r">
              <a:spcAft>
                <a:spcPct val="15000"/>
              </a:spcAft>
              <a:buClr>
                <a:schemeClr val="tx1"/>
              </a:buClr>
              <a:buFont typeface="Times" pitchFamily="18" charset="0"/>
              <a:buNone/>
              <a:tabLst>
                <a:tab pos="914400" algn="l"/>
                <a:tab pos="7315200" algn="r"/>
              </a:tabLst>
            </a:pPr>
            <a:r>
              <a:rPr lang="en-US" b="1" dirty="0"/>
              <a:t>September 15, 2021</a:t>
            </a:r>
          </a:p>
        </p:txBody>
      </p:sp>
    </p:spTree>
  </p:cSld>
  <p:clrMapOvr>
    <a:masterClrMapping/>
  </p:clrMapOvr>
  <p:transition advTm="1332"/>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0F75C-712A-4E29-900E-E379B448D9D2}"/>
              </a:ext>
            </a:extLst>
          </p:cNvPr>
          <p:cNvSpPr>
            <a:spLocks noGrp="1"/>
          </p:cNvSpPr>
          <p:nvPr>
            <p:ph type="title"/>
          </p:nvPr>
        </p:nvSpPr>
        <p:spPr/>
        <p:txBody>
          <a:bodyPr anchor="ctr">
            <a:normAutofit/>
          </a:bodyPr>
          <a:lstStyle/>
          <a:p>
            <a:pPr algn="ctr"/>
            <a:r>
              <a:rPr lang="en-US" dirty="0"/>
              <a:t>What are HOA Covenants?</a:t>
            </a:r>
          </a:p>
        </p:txBody>
      </p:sp>
      <p:sp>
        <p:nvSpPr>
          <p:cNvPr id="3" name="Content Placeholder 2">
            <a:extLst>
              <a:ext uri="{FF2B5EF4-FFF2-40B4-BE49-F238E27FC236}">
                <a16:creationId xmlns:a16="http://schemas.microsoft.com/office/drawing/2014/main" id="{31493591-24E9-4D31-8A3E-ABC518742BD9}"/>
              </a:ext>
            </a:extLst>
          </p:cNvPr>
          <p:cNvSpPr>
            <a:spLocks noGrp="1"/>
          </p:cNvSpPr>
          <p:nvPr>
            <p:ph idx="1"/>
          </p:nvPr>
        </p:nvSpPr>
        <p:spPr>
          <a:xfrm>
            <a:off x="1" y="1981872"/>
            <a:ext cx="9051532" cy="4423410"/>
          </a:xfrm>
        </p:spPr>
        <p:txBody>
          <a:bodyPr>
            <a:normAutofit/>
          </a:bodyPr>
          <a:lstStyle/>
          <a:p>
            <a:pPr marL="723900" lvl="1" indent="-381000">
              <a:lnSpc>
                <a:spcPct val="125000"/>
              </a:lnSpc>
              <a:spcBef>
                <a:spcPct val="25000"/>
              </a:spcBef>
              <a:buClr>
                <a:schemeClr val="accent2"/>
              </a:buClr>
            </a:pPr>
            <a:r>
              <a:rPr lang="en-US" sz="2000" dirty="0"/>
              <a:t>HOA Covenants are in place for the purpose of enhancing and protecting the value, desirability, and attractiveness of the Community as a whole and enhancing the quality of life within the Community</a:t>
            </a:r>
          </a:p>
          <a:p>
            <a:pPr marL="723900" lvl="1" indent="-381000">
              <a:lnSpc>
                <a:spcPct val="125000"/>
              </a:lnSpc>
              <a:spcBef>
                <a:spcPct val="25000"/>
              </a:spcBef>
              <a:buClr>
                <a:schemeClr val="accent2"/>
              </a:buClr>
            </a:pPr>
            <a:r>
              <a:rPr lang="en-US" sz="2000" dirty="0"/>
              <a:t>They specify Community rules for fences, outbuildings, pools, etc. and dictate requirements for Common Area Maintenance (CAM), among other things</a:t>
            </a:r>
          </a:p>
          <a:p>
            <a:pPr marL="723900" lvl="1" indent="-381000">
              <a:lnSpc>
                <a:spcPct val="125000"/>
              </a:lnSpc>
              <a:spcBef>
                <a:spcPct val="25000"/>
              </a:spcBef>
              <a:buClr>
                <a:schemeClr val="accent2"/>
              </a:buClr>
            </a:pPr>
            <a:r>
              <a:rPr lang="en-US" sz="2000" dirty="0"/>
              <a:t>The Covenants, Conditions, &amp; Restrictions (CCR’s) were filed with Tulsa County on 1/31/2020 and are available on the Stone Villa HOA Website</a:t>
            </a:r>
          </a:p>
          <a:p>
            <a:pPr marL="723900" lvl="1" indent="-381000">
              <a:lnSpc>
                <a:spcPct val="125000"/>
              </a:lnSpc>
              <a:spcBef>
                <a:spcPct val="25000"/>
              </a:spcBef>
              <a:buClr>
                <a:schemeClr val="accent2"/>
              </a:buClr>
            </a:pPr>
            <a:r>
              <a:rPr lang="en-US" sz="2000" dirty="0"/>
              <a:t>Ultimately, they are in place to support the individual Homeowners’ quiet enjoyment of their home and to preserve the financial investment for each member of the Community </a:t>
            </a:r>
          </a:p>
        </p:txBody>
      </p:sp>
    </p:spTree>
    <p:extLst>
      <p:ext uri="{BB962C8B-B14F-4D97-AF65-F5344CB8AC3E}">
        <p14:creationId xmlns:p14="http://schemas.microsoft.com/office/powerpoint/2010/main" val="1032735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0F75C-712A-4E29-900E-E379B448D9D2}"/>
              </a:ext>
            </a:extLst>
          </p:cNvPr>
          <p:cNvSpPr>
            <a:spLocks noGrp="1"/>
          </p:cNvSpPr>
          <p:nvPr>
            <p:ph type="title"/>
          </p:nvPr>
        </p:nvSpPr>
        <p:spPr/>
        <p:txBody>
          <a:bodyPr anchor="ctr"/>
          <a:lstStyle/>
          <a:p>
            <a:pPr algn="ctr"/>
            <a:r>
              <a:rPr lang="en-US" dirty="0"/>
              <a:t>Covenant Administration</a:t>
            </a:r>
          </a:p>
        </p:txBody>
      </p:sp>
      <p:sp>
        <p:nvSpPr>
          <p:cNvPr id="3" name="Content Placeholder 2">
            <a:extLst>
              <a:ext uri="{FF2B5EF4-FFF2-40B4-BE49-F238E27FC236}">
                <a16:creationId xmlns:a16="http://schemas.microsoft.com/office/drawing/2014/main" id="{31493591-24E9-4D31-8A3E-ABC518742BD9}"/>
              </a:ext>
            </a:extLst>
          </p:cNvPr>
          <p:cNvSpPr>
            <a:spLocks noGrp="1"/>
          </p:cNvSpPr>
          <p:nvPr>
            <p:ph idx="1"/>
          </p:nvPr>
        </p:nvSpPr>
        <p:spPr>
          <a:xfrm>
            <a:off x="332422" y="1860265"/>
            <a:ext cx="8524875" cy="5219699"/>
          </a:xfrm>
        </p:spPr>
        <p:txBody>
          <a:bodyPr>
            <a:normAutofit/>
          </a:bodyPr>
          <a:lstStyle/>
          <a:p>
            <a:pPr marL="723900" lvl="1" indent="-381000">
              <a:lnSpc>
                <a:spcPct val="125000"/>
              </a:lnSpc>
              <a:spcBef>
                <a:spcPct val="25000"/>
              </a:spcBef>
              <a:buClr>
                <a:schemeClr val="accent2"/>
              </a:buClr>
            </a:pPr>
            <a:r>
              <a:rPr lang="en-US" sz="2400" dirty="0"/>
              <a:t>HOA Administrators performs MONTHLY neighborhood inspections looking for Covenant violations </a:t>
            </a:r>
          </a:p>
          <a:p>
            <a:pPr marL="723900" lvl="1" indent="-381000">
              <a:lnSpc>
                <a:spcPct val="125000"/>
              </a:lnSpc>
              <a:spcBef>
                <a:spcPct val="25000"/>
              </a:spcBef>
              <a:buClr>
                <a:schemeClr val="accent2"/>
              </a:buClr>
            </a:pPr>
            <a:r>
              <a:rPr lang="en-US" sz="2400" dirty="0"/>
              <a:t>If you suspect a potential Covenant Violation, please contact Sam Sullivan: </a:t>
            </a:r>
            <a:r>
              <a:rPr lang="en-US" sz="2400" dirty="0">
                <a:solidFill>
                  <a:srgbClr val="0070C0"/>
                </a:solidFill>
                <a:hlinkClick r:id="rId2">
                  <a:extLst>
                    <a:ext uri="{A12FA001-AC4F-418D-AE19-62706E023703}">
                      <ahyp:hlinkClr xmlns:ahyp="http://schemas.microsoft.com/office/drawing/2018/hyperlinkcolor" val="tx"/>
                    </a:ext>
                  </a:extLst>
                </a:hlinkClick>
              </a:rPr>
              <a:t>sam@hoa-administrators.com</a:t>
            </a:r>
            <a:endParaRPr lang="en-US" sz="2400" dirty="0">
              <a:solidFill>
                <a:srgbClr val="0070C0"/>
              </a:solidFill>
            </a:endParaRPr>
          </a:p>
          <a:p>
            <a:endParaRPr lang="en-US" dirty="0"/>
          </a:p>
        </p:txBody>
      </p:sp>
      <p:sp>
        <p:nvSpPr>
          <p:cNvPr id="4" name="TextBox 3">
            <a:extLst>
              <a:ext uri="{FF2B5EF4-FFF2-40B4-BE49-F238E27FC236}">
                <a16:creationId xmlns:a16="http://schemas.microsoft.com/office/drawing/2014/main" id="{31328D63-BB79-417E-ABFF-6681F84A691A}"/>
              </a:ext>
            </a:extLst>
          </p:cNvPr>
          <p:cNvSpPr txBox="1"/>
          <p:nvPr/>
        </p:nvSpPr>
        <p:spPr>
          <a:xfrm>
            <a:off x="800100" y="4213031"/>
            <a:ext cx="7543800" cy="1697068"/>
          </a:xfrm>
          <a:prstGeom prst="rect">
            <a:avLst/>
          </a:prstGeom>
          <a:solidFill>
            <a:schemeClr val="accent3">
              <a:lumMod val="60000"/>
              <a:lumOff val="40000"/>
            </a:schemeClr>
          </a:solidFill>
          <a:ln>
            <a:solidFill>
              <a:srgbClr val="3950F9"/>
            </a:solidFill>
          </a:ln>
        </p:spPr>
        <p:txBody>
          <a:bodyPr wrap="square" rtlCol="0">
            <a:spAutoFit/>
          </a:bodyPr>
          <a:lstStyle/>
          <a:p>
            <a:pPr marL="58738" lvl="2" algn="ctr">
              <a:lnSpc>
                <a:spcPct val="110000"/>
              </a:lnSpc>
              <a:defRPr/>
            </a:pPr>
            <a:r>
              <a:rPr lang="en-US" sz="2400" dirty="0"/>
              <a:t>If you are unsure about what is allowed per the CCRs, </a:t>
            </a:r>
            <a:r>
              <a:rPr lang="en-US" sz="2400" b="1" dirty="0"/>
              <a:t>please read the Community documents first</a:t>
            </a:r>
            <a:r>
              <a:rPr lang="en-US" sz="2400" dirty="0"/>
              <a:t> </a:t>
            </a:r>
            <a:br>
              <a:rPr lang="en-US" sz="2400" dirty="0"/>
            </a:br>
            <a:r>
              <a:rPr lang="en-US" sz="2400" dirty="0"/>
              <a:t>before reaching out to Sam Sullivan</a:t>
            </a:r>
            <a:br>
              <a:rPr lang="en-US" sz="2400" dirty="0"/>
            </a:br>
            <a:r>
              <a:rPr lang="en-US" sz="2400" dirty="0"/>
              <a:t>(</a:t>
            </a:r>
            <a:r>
              <a:rPr lang="en-US" sz="2400" dirty="0">
                <a:hlinkClick r:id="rId2"/>
              </a:rPr>
              <a:t>sam@hoa-administrators.com</a:t>
            </a:r>
            <a:r>
              <a:rPr lang="en-US" sz="2400" dirty="0"/>
              <a:t>) </a:t>
            </a:r>
          </a:p>
        </p:txBody>
      </p:sp>
    </p:spTree>
    <p:extLst>
      <p:ext uri="{BB962C8B-B14F-4D97-AF65-F5344CB8AC3E}">
        <p14:creationId xmlns:p14="http://schemas.microsoft.com/office/powerpoint/2010/main" val="2453606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DD5D8-B7B6-4216-8E46-F6FC06CCCADC}"/>
              </a:ext>
            </a:extLst>
          </p:cNvPr>
          <p:cNvSpPr>
            <a:spLocks noGrp="1"/>
          </p:cNvSpPr>
          <p:nvPr>
            <p:ph type="title"/>
          </p:nvPr>
        </p:nvSpPr>
        <p:spPr/>
        <p:txBody>
          <a:bodyPr anchor="ctr"/>
          <a:lstStyle/>
          <a:p>
            <a:pPr algn="ctr"/>
            <a:r>
              <a:rPr lang="en-US" dirty="0"/>
              <a:t>What is the HOA Board entrusted to do?</a:t>
            </a:r>
          </a:p>
        </p:txBody>
      </p:sp>
      <p:sp>
        <p:nvSpPr>
          <p:cNvPr id="3" name="Content Placeholder 2">
            <a:extLst>
              <a:ext uri="{FF2B5EF4-FFF2-40B4-BE49-F238E27FC236}">
                <a16:creationId xmlns:a16="http://schemas.microsoft.com/office/drawing/2014/main" id="{FE753E0A-38C9-4179-B00F-30E19776CEC3}"/>
              </a:ext>
            </a:extLst>
          </p:cNvPr>
          <p:cNvSpPr>
            <a:spLocks noGrp="1"/>
          </p:cNvSpPr>
          <p:nvPr>
            <p:ph idx="1"/>
          </p:nvPr>
        </p:nvSpPr>
        <p:spPr>
          <a:xfrm>
            <a:off x="384126" y="1939563"/>
            <a:ext cx="7982634" cy="4195481"/>
          </a:xfrm>
        </p:spPr>
        <p:txBody>
          <a:bodyPr>
            <a:normAutofit/>
          </a:bodyPr>
          <a:lstStyle/>
          <a:p>
            <a:pPr marL="723900" lvl="1" indent="-381000">
              <a:lnSpc>
                <a:spcPct val="125000"/>
              </a:lnSpc>
              <a:spcBef>
                <a:spcPct val="25000"/>
              </a:spcBef>
              <a:buClr>
                <a:schemeClr val="accent2"/>
              </a:buClr>
            </a:pPr>
            <a:r>
              <a:rPr lang="en-US" sz="1900" dirty="0"/>
              <a:t>Maintain the Common Areas</a:t>
            </a:r>
          </a:p>
          <a:p>
            <a:pPr marL="723900" lvl="1" indent="-381000">
              <a:lnSpc>
                <a:spcPct val="125000"/>
              </a:lnSpc>
              <a:spcBef>
                <a:spcPct val="25000"/>
              </a:spcBef>
              <a:buClr>
                <a:schemeClr val="accent2"/>
              </a:buClr>
            </a:pPr>
            <a:r>
              <a:rPr lang="en-US" sz="1900" dirty="0"/>
              <a:t>Hold all Homeowners to the same set of rules (CCR’s)</a:t>
            </a:r>
          </a:p>
          <a:p>
            <a:pPr marL="723900" lvl="1" indent="-381000">
              <a:lnSpc>
                <a:spcPct val="125000"/>
              </a:lnSpc>
              <a:spcBef>
                <a:spcPct val="25000"/>
              </a:spcBef>
              <a:buClr>
                <a:schemeClr val="accent2"/>
              </a:buClr>
            </a:pPr>
            <a:r>
              <a:rPr lang="en-US" sz="1900" dirty="0"/>
              <a:t>Ensure Trailers / Boats / RV’s are not parked in driveways for extended periods of time </a:t>
            </a:r>
          </a:p>
          <a:p>
            <a:pPr marL="906780" lvl="2" indent="-381000">
              <a:lnSpc>
                <a:spcPct val="125000"/>
              </a:lnSpc>
              <a:spcBef>
                <a:spcPct val="25000"/>
              </a:spcBef>
              <a:buClr>
                <a:schemeClr val="accent2"/>
              </a:buClr>
            </a:pPr>
            <a:r>
              <a:rPr lang="en-US" sz="1900" dirty="0"/>
              <a:t>NOTE: These vehicles can be parked on property for a 48-hour period (unless given prior HOA consent)</a:t>
            </a:r>
          </a:p>
          <a:p>
            <a:pPr marL="723900" lvl="1" indent="-381000">
              <a:lnSpc>
                <a:spcPct val="125000"/>
              </a:lnSpc>
              <a:spcBef>
                <a:spcPct val="25000"/>
              </a:spcBef>
              <a:buClr>
                <a:schemeClr val="accent2"/>
              </a:buClr>
            </a:pPr>
            <a:r>
              <a:rPr lang="en-US" sz="1900" dirty="0"/>
              <a:t>Communicate with Homeowners and the Municipality (as needed)</a:t>
            </a:r>
          </a:p>
          <a:p>
            <a:pPr marL="723900" lvl="1" indent="-381000">
              <a:lnSpc>
                <a:spcPct val="125000"/>
              </a:lnSpc>
              <a:spcBef>
                <a:spcPct val="25000"/>
              </a:spcBef>
              <a:buClr>
                <a:schemeClr val="accent2"/>
              </a:buClr>
            </a:pPr>
            <a:r>
              <a:rPr lang="en-US" sz="1900" dirty="0"/>
              <a:t>Review applications for Fences / Sheds / Pools / etc. and provide either approval or guidance for improved applications </a:t>
            </a:r>
          </a:p>
          <a:p>
            <a:endParaRPr lang="en-US" sz="1900" dirty="0"/>
          </a:p>
        </p:txBody>
      </p:sp>
    </p:spTree>
    <p:extLst>
      <p:ext uri="{BB962C8B-B14F-4D97-AF65-F5344CB8AC3E}">
        <p14:creationId xmlns:p14="http://schemas.microsoft.com/office/powerpoint/2010/main" val="1006736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753E0A-38C9-4179-B00F-30E19776CEC3}"/>
              </a:ext>
            </a:extLst>
          </p:cNvPr>
          <p:cNvSpPr>
            <a:spLocks noGrp="1"/>
          </p:cNvSpPr>
          <p:nvPr>
            <p:ph idx="1"/>
          </p:nvPr>
        </p:nvSpPr>
        <p:spPr>
          <a:xfrm>
            <a:off x="292464" y="2073127"/>
            <a:ext cx="7982634" cy="4195481"/>
          </a:xfrm>
        </p:spPr>
        <p:txBody>
          <a:bodyPr>
            <a:normAutofit/>
          </a:bodyPr>
          <a:lstStyle/>
          <a:p>
            <a:pPr marL="723900" lvl="1" indent="-381000">
              <a:lnSpc>
                <a:spcPct val="125000"/>
              </a:lnSpc>
              <a:spcBef>
                <a:spcPct val="25000"/>
              </a:spcBef>
              <a:buClr>
                <a:schemeClr val="accent2"/>
              </a:buClr>
            </a:pPr>
            <a:r>
              <a:rPr lang="en-US" sz="2400" dirty="0"/>
              <a:t>Common Issues NOT covered by Stone Villa CCR’s: </a:t>
            </a:r>
          </a:p>
          <a:p>
            <a:pPr marL="1123958" lvl="2" indent="-381000">
              <a:lnSpc>
                <a:spcPct val="125000"/>
              </a:lnSpc>
              <a:spcBef>
                <a:spcPct val="25000"/>
              </a:spcBef>
              <a:buClr>
                <a:schemeClr val="accent2"/>
              </a:buClr>
            </a:pPr>
            <a:r>
              <a:rPr lang="en-US" sz="2400" dirty="0"/>
              <a:t>Speeding vehicles</a:t>
            </a:r>
          </a:p>
          <a:p>
            <a:pPr marL="1123958" lvl="2" indent="-381000">
              <a:lnSpc>
                <a:spcPct val="125000"/>
              </a:lnSpc>
              <a:spcBef>
                <a:spcPct val="25000"/>
              </a:spcBef>
              <a:buClr>
                <a:schemeClr val="accent2"/>
              </a:buClr>
            </a:pPr>
            <a:r>
              <a:rPr lang="en-US" sz="2400" dirty="0"/>
              <a:t>Construction traffic/parking</a:t>
            </a:r>
          </a:p>
          <a:p>
            <a:pPr marL="1123958" lvl="2" indent="-381000">
              <a:lnSpc>
                <a:spcPct val="125000"/>
              </a:lnSpc>
              <a:spcBef>
                <a:spcPct val="25000"/>
              </a:spcBef>
              <a:buClr>
                <a:schemeClr val="accent2"/>
              </a:buClr>
            </a:pPr>
            <a:r>
              <a:rPr lang="en-US" sz="2400" dirty="0"/>
              <a:t>Neighborhood roads and road maintenance</a:t>
            </a:r>
          </a:p>
          <a:p>
            <a:pPr marL="1123958" lvl="2" indent="-381000">
              <a:lnSpc>
                <a:spcPct val="125000"/>
              </a:lnSpc>
              <a:spcBef>
                <a:spcPct val="25000"/>
              </a:spcBef>
              <a:buClr>
                <a:schemeClr val="accent2"/>
              </a:buClr>
            </a:pPr>
            <a:r>
              <a:rPr lang="en-US" sz="2400" dirty="0"/>
              <a:t>Police or Legal matters</a:t>
            </a:r>
          </a:p>
          <a:p>
            <a:endParaRPr lang="en-US" dirty="0"/>
          </a:p>
        </p:txBody>
      </p:sp>
      <p:sp>
        <p:nvSpPr>
          <p:cNvPr id="7" name="Title 1">
            <a:extLst>
              <a:ext uri="{FF2B5EF4-FFF2-40B4-BE49-F238E27FC236}">
                <a16:creationId xmlns:a16="http://schemas.microsoft.com/office/drawing/2014/main" id="{3A021BE7-995F-4E73-BEB8-64B5136F05CC}"/>
              </a:ext>
            </a:extLst>
          </p:cNvPr>
          <p:cNvSpPr>
            <a:spLocks noGrp="1"/>
          </p:cNvSpPr>
          <p:nvPr>
            <p:ph type="title"/>
          </p:nvPr>
        </p:nvSpPr>
        <p:spPr>
          <a:xfrm>
            <a:off x="822960" y="286604"/>
            <a:ext cx="7543800" cy="1450757"/>
          </a:xfrm>
        </p:spPr>
        <p:txBody>
          <a:bodyPr anchor="ctr">
            <a:normAutofit/>
          </a:bodyPr>
          <a:lstStyle/>
          <a:p>
            <a:pPr algn="ctr"/>
            <a:r>
              <a:rPr lang="en-US" dirty="0"/>
              <a:t>What is NOT within the scope </a:t>
            </a:r>
            <a:br>
              <a:rPr lang="en-US" dirty="0"/>
            </a:br>
            <a:r>
              <a:rPr lang="en-US" dirty="0"/>
              <a:t>of the HOA Board?</a:t>
            </a:r>
          </a:p>
        </p:txBody>
      </p:sp>
    </p:spTree>
    <p:extLst>
      <p:ext uri="{BB962C8B-B14F-4D97-AF65-F5344CB8AC3E}">
        <p14:creationId xmlns:p14="http://schemas.microsoft.com/office/powerpoint/2010/main" val="1238722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3A021BE7-995F-4E73-BEB8-64B5136F05CC}"/>
              </a:ext>
            </a:extLst>
          </p:cNvPr>
          <p:cNvSpPr>
            <a:spLocks noGrp="1"/>
          </p:cNvSpPr>
          <p:nvPr>
            <p:ph type="ctrTitle"/>
          </p:nvPr>
        </p:nvSpPr>
        <p:spPr>
          <a:xfrm>
            <a:off x="822960" y="3133618"/>
            <a:ext cx="7543800" cy="1191494"/>
          </a:xfrm>
        </p:spPr>
        <p:txBody>
          <a:bodyPr anchor="ctr">
            <a:normAutofit/>
          </a:bodyPr>
          <a:lstStyle/>
          <a:p>
            <a:pPr algn="ctr"/>
            <a:r>
              <a:rPr lang="en-US" dirty="0"/>
              <a:t>Financials</a:t>
            </a:r>
          </a:p>
        </p:txBody>
      </p:sp>
    </p:spTree>
    <p:extLst>
      <p:ext uri="{BB962C8B-B14F-4D97-AF65-F5344CB8AC3E}">
        <p14:creationId xmlns:p14="http://schemas.microsoft.com/office/powerpoint/2010/main" val="23663738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058FF-2E91-489B-8A1B-BB18795D0854}"/>
              </a:ext>
            </a:extLst>
          </p:cNvPr>
          <p:cNvSpPr>
            <a:spLocks noGrp="1"/>
          </p:cNvSpPr>
          <p:nvPr>
            <p:ph type="title"/>
          </p:nvPr>
        </p:nvSpPr>
        <p:spPr>
          <a:xfrm>
            <a:off x="425717" y="69170"/>
            <a:ext cx="7055380" cy="568214"/>
          </a:xfrm>
        </p:spPr>
        <p:txBody>
          <a:bodyPr/>
          <a:lstStyle/>
          <a:p>
            <a:r>
              <a:rPr lang="en-US" sz="2400" dirty="0"/>
              <a:t>Financial Review – 2021 Balance Sheet (Aug YTD)</a:t>
            </a:r>
          </a:p>
        </p:txBody>
      </p:sp>
      <p:sp>
        <p:nvSpPr>
          <p:cNvPr id="3" name="Content Placeholder 2">
            <a:extLst>
              <a:ext uri="{FF2B5EF4-FFF2-40B4-BE49-F238E27FC236}">
                <a16:creationId xmlns:a16="http://schemas.microsoft.com/office/drawing/2014/main" id="{D4DE1EB5-85C8-4242-9FFD-DC76A4E61698}"/>
              </a:ext>
            </a:extLst>
          </p:cNvPr>
          <p:cNvSpPr>
            <a:spLocks noGrp="1"/>
          </p:cNvSpPr>
          <p:nvPr>
            <p:ph idx="1"/>
          </p:nvPr>
        </p:nvSpPr>
        <p:spPr>
          <a:xfrm>
            <a:off x="5806094" y="1936758"/>
            <a:ext cx="2612982" cy="2843820"/>
          </a:xfrm>
        </p:spPr>
        <p:txBody>
          <a:bodyPr>
            <a:normAutofit/>
          </a:bodyPr>
          <a:lstStyle/>
          <a:p>
            <a:r>
              <a:rPr lang="en-US" dirty="0"/>
              <a:t>Dedicated HOA bank Account (August 2020)</a:t>
            </a:r>
          </a:p>
          <a:p>
            <a:r>
              <a:rPr lang="en-US" dirty="0"/>
              <a:t>Developer contributed $10k to HOA (seed $)</a:t>
            </a:r>
          </a:p>
          <a:p>
            <a:r>
              <a:rPr lang="en-US" dirty="0"/>
              <a:t>$~7k Cash in operating acct</a:t>
            </a:r>
          </a:p>
          <a:p>
            <a:r>
              <a:rPr lang="en-US" dirty="0"/>
              <a:t>87 lots in total</a:t>
            </a:r>
          </a:p>
        </p:txBody>
      </p:sp>
      <p:sp>
        <p:nvSpPr>
          <p:cNvPr id="4" name="Oval 3">
            <a:extLst>
              <a:ext uri="{FF2B5EF4-FFF2-40B4-BE49-F238E27FC236}">
                <a16:creationId xmlns:a16="http://schemas.microsoft.com/office/drawing/2014/main" id="{1479DCFD-6698-4F0D-818D-EF95A8437AAC}"/>
              </a:ext>
            </a:extLst>
          </p:cNvPr>
          <p:cNvSpPr/>
          <p:nvPr/>
        </p:nvSpPr>
        <p:spPr>
          <a:xfrm>
            <a:off x="4154751" y="5903649"/>
            <a:ext cx="1047564" cy="270769"/>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C59283DA-E8D4-4BC1-98B0-803B06B9E1A8}"/>
              </a:ext>
            </a:extLst>
          </p:cNvPr>
          <p:cNvPicPr>
            <a:picLocks noChangeAspect="1"/>
          </p:cNvPicPr>
          <p:nvPr/>
        </p:nvPicPr>
        <p:blipFill>
          <a:blip r:embed="rId2"/>
          <a:stretch>
            <a:fillRect/>
          </a:stretch>
        </p:blipFill>
        <p:spPr>
          <a:xfrm>
            <a:off x="589935" y="598751"/>
            <a:ext cx="4758813" cy="5712483"/>
          </a:xfrm>
          <a:prstGeom prst="rect">
            <a:avLst/>
          </a:prstGeom>
        </p:spPr>
      </p:pic>
    </p:spTree>
    <p:extLst>
      <p:ext uri="{BB962C8B-B14F-4D97-AF65-F5344CB8AC3E}">
        <p14:creationId xmlns:p14="http://schemas.microsoft.com/office/powerpoint/2010/main" val="4280108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058FF-2E91-489B-8A1B-BB18795D0854}"/>
              </a:ext>
            </a:extLst>
          </p:cNvPr>
          <p:cNvSpPr>
            <a:spLocks noGrp="1"/>
          </p:cNvSpPr>
          <p:nvPr>
            <p:ph type="title"/>
          </p:nvPr>
        </p:nvSpPr>
        <p:spPr>
          <a:xfrm>
            <a:off x="504374" y="104681"/>
            <a:ext cx="7055380" cy="532703"/>
          </a:xfrm>
        </p:spPr>
        <p:txBody>
          <a:bodyPr/>
          <a:lstStyle/>
          <a:p>
            <a:r>
              <a:rPr lang="en-US" sz="2400" dirty="0"/>
              <a:t>HOA Financials – 2021 August YTD Income Statement</a:t>
            </a:r>
          </a:p>
        </p:txBody>
      </p:sp>
      <p:sp>
        <p:nvSpPr>
          <p:cNvPr id="3" name="Content Placeholder 2">
            <a:extLst>
              <a:ext uri="{FF2B5EF4-FFF2-40B4-BE49-F238E27FC236}">
                <a16:creationId xmlns:a16="http://schemas.microsoft.com/office/drawing/2014/main" id="{D4DE1EB5-85C8-4242-9FFD-DC76A4E61698}"/>
              </a:ext>
            </a:extLst>
          </p:cNvPr>
          <p:cNvSpPr>
            <a:spLocks noGrp="1"/>
          </p:cNvSpPr>
          <p:nvPr>
            <p:ph idx="1"/>
          </p:nvPr>
        </p:nvSpPr>
        <p:spPr>
          <a:xfrm>
            <a:off x="5789366" y="822050"/>
            <a:ext cx="3040002" cy="4178710"/>
          </a:xfrm>
          <a:solidFill>
            <a:schemeClr val="accent4">
              <a:lumMod val="20000"/>
              <a:lumOff val="80000"/>
            </a:schemeClr>
          </a:solidFill>
        </p:spPr>
        <p:txBody>
          <a:bodyPr>
            <a:normAutofit/>
          </a:bodyPr>
          <a:lstStyle/>
          <a:p>
            <a:r>
              <a:rPr lang="en-US" sz="1600" dirty="0">
                <a:solidFill>
                  <a:schemeClr val="tx1"/>
                </a:solidFill>
              </a:rPr>
              <a:t>Closed Homes</a:t>
            </a:r>
          </a:p>
          <a:p>
            <a:pPr lvl="1"/>
            <a:r>
              <a:rPr lang="en-US" sz="1600" dirty="0">
                <a:solidFill>
                  <a:schemeClr val="tx1"/>
                </a:solidFill>
              </a:rPr>
              <a:t>8 in 2020</a:t>
            </a:r>
          </a:p>
          <a:p>
            <a:pPr marL="201168" lvl="1" indent="0">
              <a:buNone/>
            </a:pPr>
            <a:r>
              <a:rPr lang="en-US" sz="1600" dirty="0">
                <a:solidFill>
                  <a:schemeClr val="tx1"/>
                </a:solidFill>
              </a:rPr>
              <a:t>  13 in 2021 (so far)</a:t>
            </a:r>
          </a:p>
          <a:p>
            <a:pPr marL="201168" lvl="1" indent="0">
              <a:buNone/>
            </a:pPr>
            <a:r>
              <a:rPr lang="en-US" sz="1600" dirty="0">
                <a:solidFill>
                  <a:schemeClr val="tx1"/>
                </a:solidFill>
              </a:rPr>
              <a:t>  10 more by YE (forecasting) </a:t>
            </a:r>
          </a:p>
          <a:p>
            <a:r>
              <a:rPr lang="en-US" sz="1600" dirty="0">
                <a:solidFill>
                  <a:schemeClr val="tx1"/>
                </a:solidFill>
              </a:rPr>
              <a:t>2021 Dues were billed in January 2021 ($300 per home)</a:t>
            </a:r>
          </a:p>
          <a:p>
            <a:r>
              <a:rPr lang="en-US" sz="1600" dirty="0">
                <a:solidFill>
                  <a:schemeClr val="tx1"/>
                </a:solidFill>
              </a:rPr>
              <a:t>Budget assumes all homeowners pay dues </a:t>
            </a:r>
          </a:p>
          <a:p>
            <a:pPr lvl="1"/>
            <a:r>
              <a:rPr lang="en-US" sz="1400" dirty="0">
                <a:solidFill>
                  <a:schemeClr val="tx1"/>
                </a:solidFill>
              </a:rPr>
              <a:t>0 currently outstanding</a:t>
            </a:r>
          </a:p>
          <a:p>
            <a:r>
              <a:rPr lang="en-US" sz="1600" dirty="0">
                <a:solidFill>
                  <a:schemeClr val="tx1"/>
                </a:solidFill>
              </a:rPr>
              <a:t> ~$1,140 monthly burn rate </a:t>
            </a:r>
          </a:p>
          <a:p>
            <a:r>
              <a:rPr lang="en-US" sz="1600" dirty="0">
                <a:solidFill>
                  <a:schemeClr val="tx1"/>
                </a:solidFill>
              </a:rPr>
              <a:t>CHRG pays portion of dues</a:t>
            </a:r>
          </a:p>
          <a:p>
            <a:r>
              <a:rPr lang="en-US" sz="1600" dirty="0">
                <a:solidFill>
                  <a:schemeClr val="tx1"/>
                </a:solidFill>
              </a:rPr>
              <a:t>2021 Financials (June) are on SV HOA Website</a:t>
            </a:r>
          </a:p>
        </p:txBody>
      </p:sp>
      <p:pic>
        <p:nvPicPr>
          <p:cNvPr id="9" name="Picture 8">
            <a:extLst>
              <a:ext uri="{FF2B5EF4-FFF2-40B4-BE49-F238E27FC236}">
                <a16:creationId xmlns:a16="http://schemas.microsoft.com/office/drawing/2014/main" id="{5A0D4962-75C7-453A-A8B0-6507BEC7C860}"/>
              </a:ext>
            </a:extLst>
          </p:cNvPr>
          <p:cNvPicPr>
            <a:picLocks noChangeAspect="1"/>
          </p:cNvPicPr>
          <p:nvPr/>
        </p:nvPicPr>
        <p:blipFill>
          <a:blip r:embed="rId2"/>
          <a:stretch>
            <a:fillRect/>
          </a:stretch>
        </p:blipFill>
        <p:spPr>
          <a:xfrm>
            <a:off x="157162" y="822050"/>
            <a:ext cx="5382156" cy="5273950"/>
          </a:xfrm>
          <a:prstGeom prst="rect">
            <a:avLst/>
          </a:prstGeom>
        </p:spPr>
      </p:pic>
      <p:sp>
        <p:nvSpPr>
          <p:cNvPr id="11" name="TextBox 10">
            <a:extLst>
              <a:ext uri="{FF2B5EF4-FFF2-40B4-BE49-F238E27FC236}">
                <a16:creationId xmlns:a16="http://schemas.microsoft.com/office/drawing/2014/main" id="{34E6AEA2-A874-4BB0-8E19-45B0327E87AA}"/>
              </a:ext>
            </a:extLst>
          </p:cNvPr>
          <p:cNvSpPr txBox="1"/>
          <p:nvPr/>
        </p:nvSpPr>
        <p:spPr>
          <a:xfrm>
            <a:off x="5830529" y="5230761"/>
            <a:ext cx="2723536" cy="923330"/>
          </a:xfrm>
          <a:prstGeom prst="rect">
            <a:avLst/>
          </a:prstGeom>
          <a:solidFill>
            <a:schemeClr val="accent1">
              <a:lumMod val="60000"/>
              <a:lumOff val="40000"/>
            </a:schemeClr>
          </a:solidFill>
        </p:spPr>
        <p:txBody>
          <a:bodyPr wrap="square" rtlCol="0">
            <a:spAutoFit/>
          </a:bodyPr>
          <a:lstStyle/>
          <a:p>
            <a:pPr algn="ctr"/>
            <a:r>
              <a:rPr lang="en-US" dirty="0"/>
              <a:t>HOA financials are in good shape given scope of services</a:t>
            </a:r>
          </a:p>
        </p:txBody>
      </p:sp>
    </p:spTree>
    <p:extLst>
      <p:ext uri="{BB962C8B-B14F-4D97-AF65-F5344CB8AC3E}">
        <p14:creationId xmlns:p14="http://schemas.microsoft.com/office/powerpoint/2010/main" val="3256305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3A021BE7-995F-4E73-BEB8-64B5136F05CC}"/>
              </a:ext>
            </a:extLst>
          </p:cNvPr>
          <p:cNvSpPr>
            <a:spLocks noGrp="1"/>
          </p:cNvSpPr>
          <p:nvPr>
            <p:ph type="ctrTitle"/>
          </p:nvPr>
        </p:nvSpPr>
        <p:spPr>
          <a:xfrm>
            <a:off x="822960" y="3133618"/>
            <a:ext cx="7543800" cy="1191494"/>
          </a:xfrm>
        </p:spPr>
        <p:txBody>
          <a:bodyPr anchor="ctr">
            <a:normAutofit fontScale="90000"/>
          </a:bodyPr>
          <a:lstStyle/>
          <a:p>
            <a:pPr algn="ctr"/>
            <a:r>
              <a:rPr lang="en-US" dirty="0"/>
              <a:t>Community Activity</a:t>
            </a:r>
          </a:p>
        </p:txBody>
      </p:sp>
    </p:spTree>
    <p:extLst>
      <p:ext uri="{BB962C8B-B14F-4D97-AF65-F5344CB8AC3E}">
        <p14:creationId xmlns:p14="http://schemas.microsoft.com/office/powerpoint/2010/main" val="42777304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753E0A-38C9-4179-B00F-30E19776CEC3}"/>
              </a:ext>
            </a:extLst>
          </p:cNvPr>
          <p:cNvSpPr>
            <a:spLocks noGrp="1"/>
          </p:cNvSpPr>
          <p:nvPr>
            <p:ph idx="1"/>
          </p:nvPr>
        </p:nvSpPr>
        <p:spPr>
          <a:xfrm>
            <a:off x="292464" y="2073127"/>
            <a:ext cx="7982634" cy="4195481"/>
          </a:xfrm>
        </p:spPr>
        <p:txBody>
          <a:bodyPr>
            <a:normAutofit/>
          </a:bodyPr>
          <a:lstStyle/>
          <a:p>
            <a:pPr marL="723900" lvl="1" indent="-381000">
              <a:lnSpc>
                <a:spcPct val="125000"/>
              </a:lnSpc>
              <a:spcBef>
                <a:spcPct val="25000"/>
              </a:spcBef>
              <a:buClr>
                <a:schemeClr val="accent2"/>
              </a:buClr>
            </a:pPr>
            <a:r>
              <a:rPr lang="en-US" sz="2400" dirty="0"/>
              <a:t>Community established and first homes sold in 2020</a:t>
            </a:r>
          </a:p>
          <a:p>
            <a:pPr marL="723900" lvl="1" indent="-381000">
              <a:lnSpc>
                <a:spcPct val="125000"/>
              </a:lnSpc>
              <a:spcBef>
                <a:spcPct val="25000"/>
              </a:spcBef>
              <a:buClr>
                <a:schemeClr val="accent2"/>
              </a:buClr>
            </a:pPr>
            <a:r>
              <a:rPr lang="en-US" sz="2400" dirty="0"/>
              <a:t>19 homes sold so far as of August, 2021 (out of 87)</a:t>
            </a:r>
          </a:p>
          <a:p>
            <a:pPr marL="723900" lvl="1" indent="-381000">
              <a:lnSpc>
                <a:spcPct val="125000"/>
              </a:lnSpc>
              <a:spcBef>
                <a:spcPct val="25000"/>
              </a:spcBef>
              <a:buClr>
                <a:schemeClr val="accent2"/>
              </a:buClr>
            </a:pPr>
            <a:r>
              <a:rPr lang="en-US" sz="2400" dirty="0"/>
              <a:t>Phase II homes began selling Summer, 2021</a:t>
            </a:r>
          </a:p>
          <a:p>
            <a:pPr marL="723900" lvl="1" indent="-381000">
              <a:lnSpc>
                <a:spcPct val="125000"/>
              </a:lnSpc>
              <a:spcBef>
                <a:spcPct val="25000"/>
              </a:spcBef>
              <a:buClr>
                <a:schemeClr val="accent2"/>
              </a:buClr>
            </a:pPr>
            <a:r>
              <a:rPr lang="en-US" sz="2400" dirty="0"/>
              <a:t>Land Development activity will be completed around October, 2021</a:t>
            </a:r>
            <a:endParaRPr lang="en-US" sz="2400" dirty="0">
              <a:highlight>
                <a:srgbClr val="FFFF00"/>
              </a:highlight>
            </a:endParaRPr>
          </a:p>
          <a:p>
            <a:endParaRPr lang="en-US" dirty="0"/>
          </a:p>
        </p:txBody>
      </p:sp>
      <p:sp>
        <p:nvSpPr>
          <p:cNvPr id="7" name="Title 1">
            <a:extLst>
              <a:ext uri="{FF2B5EF4-FFF2-40B4-BE49-F238E27FC236}">
                <a16:creationId xmlns:a16="http://schemas.microsoft.com/office/drawing/2014/main" id="{3A021BE7-995F-4E73-BEB8-64B5136F05CC}"/>
              </a:ext>
            </a:extLst>
          </p:cNvPr>
          <p:cNvSpPr>
            <a:spLocks noGrp="1"/>
          </p:cNvSpPr>
          <p:nvPr>
            <p:ph type="title"/>
          </p:nvPr>
        </p:nvSpPr>
        <p:spPr>
          <a:xfrm>
            <a:off x="822960" y="286604"/>
            <a:ext cx="7543800" cy="1450757"/>
          </a:xfrm>
        </p:spPr>
        <p:txBody>
          <a:bodyPr anchor="ctr">
            <a:normAutofit/>
          </a:bodyPr>
          <a:lstStyle/>
          <a:p>
            <a:pPr algn="ctr"/>
            <a:r>
              <a:rPr lang="en-US" dirty="0"/>
              <a:t>2020 – 2021 Activity</a:t>
            </a:r>
          </a:p>
        </p:txBody>
      </p:sp>
    </p:spTree>
    <p:extLst>
      <p:ext uri="{BB962C8B-B14F-4D97-AF65-F5344CB8AC3E}">
        <p14:creationId xmlns:p14="http://schemas.microsoft.com/office/powerpoint/2010/main" val="26718498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753E0A-38C9-4179-B00F-30E19776CEC3}"/>
              </a:ext>
            </a:extLst>
          </p:cNvPr>
          <p:cNvSpPr>
            <a:spLocks noGrp="1"/>
          </p:cNvSpPr>
          <p:nvPr>
            <p:ph idx="1"/>
          </p:nvPr>
        </p:nvSpPr>
        <p:spPr>
          <a:xfrm>
            <a:off x="292464" y="2073127"/>
            <a:ext cx="7982634" cy="4195481"/>
          </a:xfrm>
        </p:spPr>
        <p:txBody>
          <a:bodyPr>
            <a:normAutofit/>
          </a:bodyPr>
          <a:lstStyle/>
          <a:p>
            <a:pPr marL="723900" lvl="1" indent="-381000">
              <a:lnSpc>
                <a:spcPct val="125000"/>
              </a:lnSpc>
              <a:spcBef>
                <a:spcPct val="25000"/>
              </a:spcBef>
              <a:buClr>
                <a:schemeClr val="accent2"/>
              </a:buClr>
            </a:pPr>
            <a:r>
              <a:rPr lang="en-US" sz="2400" dirty="0"/>
              <a:t>This is a Community with active Construction taking place. As such, some construction debris will be present. </a:t>
            </a:r>
            <a:br>
              <a:rPr lang="en-US" sz="2400" dirty="0"/>
            </a:br>
            <a:r>
              <a:rPr lang="en-US" sz="2400" dirty="0"/>
              <a:t>We appreciate your patience. </a:t>
            </a:r>
          </a:p>
          <a:p>
            <a:pPr marL="723900" lvl="1" indent="-381000">
              <a:lnSpc>
                <a:spcPct val="125000"/>
              </a:lnSpc>
              <a:spcBef>
                <a:spcPct val="25000"/>
              </a:spcBef>
              <a:buClr>
                <a:schemeClr val="accent2"/>
              </a:buClr>
            </a:pPr>
            <a:r>
              <a:rPr lang="en-US" sz="2400" dirty="0"/>
              <a:t>If any Construction-related Community issues to report (excessive debris, issues with your home, etc.) </a:t>
            </a:r>
            <a:br>
              <a:rPr lang="en-US" sz="2400" dirty="0"/>
            </a:br>
            <a:r>
              <a:rPr lang="en-US" sz="2400" dirty="0"/>
              <a:t>please report via Capital Homes Warranty website: </a:t>
            </a:r>
            <a:r>
              <a:rPr lang="en-US" sz="2400" dirty="0">
                <a:hlinkClick r:id="rId2"/>
              </a:rPr>
              <a:t>https://www.capitalhomes.com/warranty</a:t>
            </a:r>
            <a:endParaRPr lang="en-US" sz="2400" dirty="0"/>
          </a:p>
          <a:p>
            <a:pPr marL="342900" lvl="1" indent="0">
              <a:lnSpc>
                <a:spcPct val="125000"/>
              </a:lnSpc>
              <a:spcBef>
                <a:spcPct val="25000"/>
              </a:spcBef>
              <a:buClr>
                <a:schemeClr val="accent2"/>
              </a:buClr>
              <a:buNone/>
            </a:pPr>
            <a:endParaRPr lang="en-US" sz="2400" dirty="0"/>
          </a:p>
          <a:p>
            <a:pPr marL="342900" lvl="1" indent="0">
              <a:lnSpc>
                <a:spcPct val="125000"/>
              </a:lnSpc>
              <a:spcBef>
                <a:spcPct val="25000"/>
              </a:spcBef>
              <a:buClr>
                <a:schemeClr val="accent2"/>
              </a:buClr>
              <a:buNone/>
            </a:pPr>
            <a:endParaRPr lang="en-US" sz="2400" dirty="0"/>
          </a:p>
          <a:p>
            <a:endParaRPr lang="en-US" dirty="0"/>
          </a:p>
        </p:txBody>
      </p:sp>
      <p:sp>
        <p:nvSpPr>
          <p:cNvPr id="7" name="Title 1">
            <a:extLst>
              <a:ext uri="{FF2B5EF4-FFF2-40B4-BE49-F238E27FC236}">
                <a16:creationId xmlns:a16="http://schemas.microsoft.com/office/drawing/2014/main" id="{3A021BE7-995F-4E73-BEB8-64B5136F05CC}"/>
              </a:ext>
            </a:extLst>
          </p:cNvPr>
          <p:cNvSpPr>
            <a:spLocks noGrp="1"/>
          </p:cNvSpPr>
          <p:nvPr>
            <p:ph type="title"/>
          </p:nvPr>
        </p:nvSpPr>
        <p:spPr>
          <a:xfrm>
            <a:off x="822960" y="286604"/>
            <a:ext cx="7543800" cy="1450757"/>
          </a:xfrm>
        </p:spPr>
        <p:txBody>
          <a:bodyPr anchor="ctr">
            <a:normAutofit/>
          </a:bodyPr>
          <a:lstStyle/>
          <a:p>
            <a:pPr algn="ctr"/>
            <a:r>
              <a:rPr lang="en-US" dirty="0"/>
              <a:t>Construction Update</a:t>
            </a:r>
          </a:p>
        </p:txBody>
      </p:sp>
    </p:spTree>
    <p:extLst>
      <p:ext uri="{BB962C8B-B14F-4D97-AF65-F5344CB8AC3E}">
        <p14:creationId xmlns:p14="http://schemas.microsoft.com/office/powerpoint/2010/main" val="2517025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0BC92-0E47-4BF0-9D75-D8F78F6C02A1}"/>
              </a:ext>
            </a:extLst>
          </p:cNvPr>
          <p:cNvSpPr>
            <a:spLocks noGrp="1"/>
          </p:cNvSpPr>
          <p:nvPr>
            <p:ph type="title"/>
          </p:nvPr>
        </p:nvSpPr>
        <p:spPr>
          <a:xfrm>
            <a:off x="1830876" y="461595"/>
            <a:ext cx="6301070" cy="1020975"/>
          </a:xfrm>
        </p:spPr>
        <p:txBody>
          <a:bodyPr/>
          <a:lstStyle/>
          <a:p>
            <a:pPr algn="ctr"/>
            <a:r>
              <a:rPr lang="en-US" dirty="0"/>
              <a:t>Zoom Meeting</a:t>
            </a:r>
          </a:p>
        </p:txBody>
      </p:sp>
      <p:sp>
        <p:nvSpPr>
          <p:cNvPr id="4" name="Content Placeholder 2">
            <a:extLst>
              <a:ext uri="{FF2B5EF4-FFF2-40B4-BE49-F238E27FC236}">
                <a16:creationId xmlns:a16="http://schemas.microsoft.com/office/drawing/2014/main" id="{F754384E-D6BB-44B3-8B64-031085873E14}"/>
              </a:ext>
            </a:extLst>
          </p:cNvPr>
          <p:cNvSpPr>
            <a:spLocks noGrp="1"/>
          </p:cNvSpPr>
          <p:nvPr>
            <p:ph idx="1"/>
          </p:nvPr>
        </p:nvSpPr>
        <p:spPr>
          <a:xfrm>
            <a:off x="1216173" y="2281450"/>
            <a:ext cx="6711654" cy="4195481"/>
          </a:xfrm>
          <a:noFill/>
        </p:spPr>
        <p:txBody>
          <a:bodyPr>
            <a:normAutofit/>
          </a:bodyPr>
          <a:lstStyle/>
          <a:p>
            <a:pPr marL="0" indent="0" algn="ctr">
              <a:lnSpc>
                <a:spcPct val="90000"/>
              </a:lnSpc>
              <a:buClr>
                <a:schemeClr val="accent2"/>
              </a:buClr>
              <a:buNone/>
            </a:pPr>
            <a:r>
              <a:rPr lang="en-US" sz="4000" dirty="0"/>
              <a:t>Let’s do a quick </a:t>
            </a:r>
            <a:br>
              <a:rPr lang="en-US" sz="4000" dirty="0"/>
            </a:br>
            <a:r>
              <a:rPr lang="en-US" sz="4000" dirty="0"/>
              <a:t>“Technology Check” </a:t>
            </a:r>
            <a:br>
              <a:rPr lang="en-US" sz="4000" dirty="0"/>
            </a:br>
            <a:r>
              <a:rPr lang="en-US" sz="4000" dirty="0"/>
              <a:t>to ensure all Stone Villa Residents are able to attend </a:t>
            </a:r>
            <a:br>
              <a:rPr lang="en-US" sz="4000" dirty="0"/>
            </a:br>
            <a:r>
              <a:rPr lang="en-US" sz="4000" dirty="0"/>
              <a:t>if so desired.</a:t>
            </a:r>
          </a:p>
        </p:txBody>
      </p:sp>
    </p:spTree>
    <p:extLst>
      <p:ext uri="{BB962C8B-B14F-4D97-AF65-F5344CB8AC3E}">
        <p14:creationId xmlns:p14="http://schemas.microsoft.com/office/powerpoint/2010/main" val="10826640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D701F-1C40-4F04-94B7-FBC05F9A3977}"/>
              </a:ext>
            </a:extLst>
          </p:cNvPr>
          <p:cNvSpPr>
            <a:spLocks noGrp="1"/>
          </p:cNvSpPr>
          <p:nvPr>
            <p:ph type="title"/>
          </p:nvPr>
        </p:nvSpPr>
        <p:spPr>
          <a:xfrm>
            <a:off x="1044310" y="2216671"/>
            <a:ext cx="7055380" cy="1400530"/>
          </a:xfrm>
        </p:spPr>
        <p:txBody>
          <a:bodyPr/>
          <a:lstStyle/>
          <a:p>
            <a:pPr algn="ctr"/>
            <a:r>
              <a:rPr lang="en-US" dirty="0"/>
              <a:t>Questions from Homeowners</a:t>
            </a:r>
          </a:p>
        </p:txBody>
      </p:sp>
    </p:spTree>
    <p:extLst>
      <p:ext uri="{BB962C8B-B14F-4D97-AF65-F5344CB8AC3E}">
        <p14:creationId xmlns:p14="http://schemas.microsoft.com/office/powerpoint/2010/main" val="26796308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D701F-1C40-4F04-94B7-FBC05F9A3977}"/>
              </a:ext>
            </a:extLst>
          </p:cNvPr>
          <p:cNvSpPr>
            <a:spLocks noGrp="1"/>
          </p:cNvSpPr>
          <p:nvPr>
            <p:ph type="title"/>
          </p:nvPr>
        </p:nvSpPr>
        <p:spPr>
          <a:xfrm>
            <a:off x="808004" y="3227854"/>
            <a:ext cx="7055380" cy="1400530"/>
          </a:xfrm>
        </p:spPr>
        <p:txBody>
          <a:bodyPr>
            <a:normAutofit fontScale="90000"/>
          </a:bodyPr>
          <a:lstStyle/>
          <a:p>
            <a:pPr algn="ctr"/>
            <a:r>
              <a:rPr lang="en-US" sz="5300" dirty="0"/>
              <a:t>Meeting Adjourned</a:t>
            </a:r>
            <a:br>
              <a:rPr lang="en-US" sz="4800" dirty="0"/>
            </a:br>
            <a:br>
              <a:rPr lang="en-US" sz="4800" dirty="0"/>
            </a:br>
            <a:br>
              <a:rPr lang="en-US" dirty="0"/>
            </a:br>
            <a:r>
              <a:rPr lang="en-US" sz="3600" dirty="0"/>
              <a:t>And don’t forget to visit the Stone Villa HOA website!</a:t>
            </a:r>
            <a:br>
              <a:rPr lang="en-US" dirty="0"/>
            </a:br>
            <a:br>
              <a:rPr lang="en-US" dirty="0"/>
            </a:br>
            <a:r>
              <a:rPr lang="en-US" sz="4000" dirty="0">
                <a:solidFill>
                  <a:schemeClr val="accent3">
                    <a:lumMod val="60000"/>
                    <a:lumOff val="40000"/>
                  </a:schemeClr>
                </a:solidFill>
                <a:hlinkClick r:id="rId2"/>
              </a:rPr>
              <a:t>www.stonevillashoa.com</a:t>
            </a:r>
            <a:endParaRPr lang="en-US" dirty="0"/>
          </a:p>
        </p:txBody>
      </p:sp>
    </p:spTree>
    <p:extLst>
      <p:ext uri="{BB962C8B-B14F-4D97-AF65-F5344CB8AC3E}">
        <p14:creationId xmlns:p14="http://schemas.microsoft.com/office/powerpoint/2010/main" val="156504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0BC92-0E47-4BF0-9D75-D8F78F6C02A1}"/>
              </a:ext>
            </a:extLst>
          </p:cNvPr>
          <p:cNvSpPr>
            <a:spLocks noGrp="1"/>
          </p:cNvSpPr>
          <p:nvPr>
            <p:ph type="title"/>
          </p:nvPr>
        </p:nvSpPr>
        <p:spPr/>
        <p:txBody>
          <a:bodyPr/>
          <a:lstStyle/>
          <a:p>
            <a:pPr marL="685800" indent="-685800">
              <a:buFont typeface="Wingdings" panose="05000000000000000000" pitchFamily="2" charset="2"/>
              <a:buChar char="q"/>
            </a:pPr>
            <a:r>
              <a:rPr lang="en-US" dirty="0"/>
              <a:t>Agenda</a:t>
            </a:r>
          </a:p>
        </p:txBody>
      </p:sp>
      <p:sp>
        <p:nvSpPr>
          <p:cNvPr id="3" name="Content Placeholder 2">
            <a:extLst>
              <a:ext uri="{FF2B5EF4-FFF2-40B4-BE49-F238E27FC236}">
                <a16:creationId xmlns:a16="http://schemas.microsoft.com/office/drawing/2014/main" id="{C91157D0-8E4E-4EDB-86D5-C35FF0657C4C}"/>
              </a:ext>
            </a:extLst>
          </p:cNvPr>
          <p:cNvSpPr>
            <a:spLocks noGrp="1"/>
          </p:cNvSpPr>
          <p:nvPr>
            <p:ph idx="1"/>
          </p:nvPr>
        </p:nvSpPr>
        <p:spPr>
          <a:xfrm>
            <a:off x="895929" y="1996666"/>
            <a:ext cx="6711654" cy="4195481"/>
          </a:xfrm>
          <a:noFill/>
        </p:spPr>
        <p:txBody>
          <a:bodyPr>
            <a:normAutofit/>
          </a:bodyPr>
          <a:lstStyle/>
          <a:p>
            <a:pPr>
              <a:lnSpc>
                <a:spcPct val="90000"/>
              </a:lnSpc>
              <a:buClr>
                <a:schemeClr val="accent2"/>
              </a:buClr>
              <a:buFont typeface="Wingdings" panose="05000000000000000000" pitchFamily="2" charset="2"/>
              <a:buChar char="q"/>
            </a:pPr>
            <a:r>
              <a:rPr lang="en-US" dirty="0"/>
              <a:t> Board Introduction</a:t>
            </a:r>
          </a:p>
          <a:p>
            <a:pPr>
              <a:lnSpc>
                <a:spcPct val="90000"/>
              </a:lnSpc>
              <a:buClr>
                <a:schemeClr val="accent2"/>
              </a:buClr>
              <a:buFont typeface="Wingdings" panose="05000000000000000000" pitchFamily="2" charset="2"/>
              <a:buChar char="q"/>
            </a:pPr>
            <a:r>
              <a:rPr lang="en-US" dirty="0"/>
              <a:t> HOA-Administrators Overview</a:t>
            </a:r>
          </a:p>
          <a:p>
            <a:pPr>
              <a:lnSpc>
                <a:spcPct val="90000"/>
              </a:lnSpc>
              <a:buClr>
                <a:schemeClr val="accent2"/>
              </a:buClr>
              <a:buFont typeface="Wingdings" panose="05000000000000000000" pitchFamily="2" charset="2"/>
              <a:buChar char="q"/>
            </a:pPr>
            <a:r>
              <a:rPr lang="en-US" dirty="0"/>
              <a:t> 2020-2021 Activities &amp; Updates </a:t>
            </a:r>
          </a:p>
          <a:p>
            <a:pPr marL="742950" lvl="1" indent="-285750">
              <a:lnSpc>
                <a:spcPct val="90000"/>
              </a:lnSpc>
              <a:buClr>
                <a:schemeClr val="accent2"/>
              </a:buClr>
              <a:buFont typeface="Wingdings" panose="05000000000000000000" pitchFamily="2" charset="2"/>
              <a:buChar char="q"/>
            </a:pPr>
            <a:r>
              <a:rPr lang="en-US" dirty="0"/>
              <a:t>Financial Review</a:t>
            </a:r>
          </a:p>
          <a:p>
            <a:pPr marL="742950" lvl="1" indent="-285750">
              <a:lnSpc>
                <a:spcPct val="90000"/>
              </a:lnSpc>
              <a:buClr>
                <a:schemeClr val="accent2"/>
              </a:buClr>
              <a:buFont typeface="Wingdings" panose="05000000000000000000" pitchFamily="2" charset="2"/>
              <a:buChar char="q"/>
            </a:pPr>
            <a:r>
              <a:rPr lang="en-US" dirty="0"/>
              <a:t>Covenants / Bylaws Review</a:t>
            </a:r>
          </a:p>
          <a:p>
            <a:pPr marL="742950" lvl="1" indent="-285750">
              <a:lnSpc>
                <a:spcPct val="90000"/>
              </a:lnSpc>
              <a:buClr>
                <a:schemeClr val="accent2"/>
              </a:buClr>
              <a:buFont typeface="Wingdings" panose="05000000000000000000" pitchFamily="2" charset="2"/>
              <a:buChar char="q"/>
            </a:pPr>
            <a:r>
              <a:rPr lang="en-US" dirty="0"/>
              <a:t>Land Development Update</a:t>
            </a:r>
          </a:p>
          <a:p>
            <a:pPr marL="742950" lvl="1" indent="-285750">
              <a:lnSpc>
                <a:spcPct val="90000"/>
              </a:lnSpc>
              <a:buClr>
                <a:schemeClr val="accent2"/>
              </a:buClr>
              <a:buFont typeface="Wingdings" panose="05000000000000000000" pitchFamily="2" charset="2"/>
              <a:buChar char="q"/>
            </a:pPr>
            <a:r>
              <a:rPr lang="en-US" dirty="0"/>
              <a:t>Construction Update</a:t>
            </a:r>
          </a:p>
          <a:p>
            <a:pPr>
              <a:lnSpc>
                <a:spcPct val="90000"/>
              </a:lnSpc>
              <a:buClr>
                <a:schemeClr val="accent2"/>
              </a:buClr>
              <a:buFont typeface="Wingdings" panose="05000000000000000000" pitchFamily="2" charset="2"/>
              <a:buChar char="q"/>
            </a:pPr>
            <a:r>
              <a:rPr lang="en-US" dirty="0"/>
              <a:t> Q3 &amp; Q4 Projected Activities</a:t>
            </a:r>
          </a:p>
          <a:p>
            <a:pPr>
              <a:lnSpc>
                <a:spcPct val="90000"/>
              </a:lnSpc>
              <a:buClr>
                <a:schemeClr val="accent2"/>
              </a:buClr>
              <a:buFont typeface="Wingdings" panose="05000000000000000000" pitchFamily="2" charset="2"/>
              <a:buChar char="q"/>
            </a:pPr>
            <a:r>
              <a:rPr lang="en-US" dirty="0"/>
              <a:t> Questions</a:t>
            </a:r>
          </a:p>
          <a:p>
            <a:pPr>
              <a:lnSpc>
                <a:spcPct val="90000"/>
              </a:lnSpc>
              <a:buClr>
                <a:schemeClr val="accent2"/>
              </a:buClr>
              <a:buFont typeface="Wingdings" panose="05000000000000000000" pitchFamily="2" charset="2"/>
              <a:buChar char="q"/>
            </a:pPr>
            <a:r>
              <a:rPr lang="en-US" dirty="0"/>
              <a:t> End of Meeting</a:t>
            </a:r>
          </a:p>
          <a:p>
            <a:pPr>
              <a:buFont typeface="Wingdings" panose="05000000000000000000" pitchFamily="2" charset="2"/>
              <a:buChar char="q"/>
            </a:pPr>
            <a:endParaRPr lang="en-US" dirty="0"/>
          </a:p>
        </p:txBody>
      </p:sp>
    </p:spTree>
    <p:extLst>
      <p:ext uri="{BB962C8B-B14F-4D97-AF65-F5344CB8AC3E}">
        <p14:creationId xmlns:p14="http://schemas.microsoft.com/office/powerpoint/2010/main" val="1224496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643E5-D1B1-4EEE-8D58-1EE9E4A63584}"/>
              </a:ext>
            </a:extLst>
          </p:cNvPr>
          <p:cNvSpPr>
            <a:spLocks noGrp="1"/>
          </p:cNvSpPr>
          <p:nvPr>
            <p:ph type="title"/>
          </p:nvPr>
        </p:nvSpPr>
        <p:spPr/>
        <p:txBody>
          <a:bodyPr/>
          <a:lstStyle/>
          <a:p>
            <a:r>
              <a:rPr lang="en-US" dirty="0"/>
              <a:t>2021 HOA Board</a:t>
            </a:r>
            <a:br>
              <a:rPr lang="en-US" dirty="0"/>
            </a:br>
            <a:r>
              <a:rPr lang="en-US" dirty="0"/>
              <a:t>Introduction </a:t>
            </a:r>
          </a:p>
        </p:txBody>
      </p:sp>
      <p:graphicFrame>
        <p:nvGraphicFramePr>
          <p:cNvPr id="8" name="Table 8">
            <a:extLst>
              <a:ext uri="{FF2B5EF4-FFF2-40B4-BE49-F238E27FC236}">
                <a16:creationId xmlns:a16="http://schemas.microsoft.com/office/drawing/2014/main" id="{D39D1EB0-7718-4CB1-B362-8E6E9D993E44}"/>
              </a:ext>
            </a:extLst>
          </p:cNvPr>
          <p:cNvGraphicFramePr>
            <a:graphicFrameLocks noGrp="1"/>
          </p:cNvGraphicFramePr>
          <p:nvPr>
            <p:ph idx="1"/>
            <p:extLst>
              <p:ext uri="{D42A27DB-BD31-4B8C-83A1-F6EECF244321}">
                <p14:modId xmlns:p14="http://schemas.microsoft.com/office/powerpoint/2010/main" val="2100658721"/>
              </p:ext>
            </p:extLst>
          </p:nvPr>
        </p:nvGraphicFramePr>
        <p:xfrm>
          <a:off x="370681" y="2364743"/>
          <a:ext cx="8402638" cy="3405186"/>
        </p:xfrm>
        <a:graphic>
          <a:graphicData uri="http://schemas.openxmlformats.org/drawingml/2006/table">
            <a:tbl>
              <a:tblPr firstRow="1" bandRow="1">
                <a:tableStyleId>{F5AB1C69-6EDB-4FF4-983F-18BD219EF322}</a:tableStyleId>
              </a:tblPr>
              <a:tblGrid>
                <a:gridCol w="3930341">
                  <a:extLst>
                    <a:ext uri="{9D8B030D-6E8A-4147-A177-3AD203B41FA5}">
                      <a16:colId xmlns:a16="http://schemas.microsoft.com/office/drawing/2014/main" val="3964583627"/>
                    </a:ext>
                  </a:extLst>
                </a:gridCol>
                <a:gridCol w="4472297">
                  <a:extLst>
                    <a:ext uri="{9D8B030D-6E8A-4147-A177-3AD203B41FA5}">
                      <a16:colId xmlns:a16="http://schemas.microsoft.com/office/drawing/2014/main" val="1489116568"/>
                    </a:ext>
                  </a:extLst>
                </a:gridCol>
              </a:tblGrid>
              <a:tr h="567531">
                <a:tc>
                  <a:txBody>
                    <a:bodyPr/>
                    <a:lstStyle/>
                    <a:p>
                      <a:pPr algn="ctr"/>
                      <a:r>
                        <a:rPr lang="en-US" dirty="0">
                          <a:solidFill>
                            <a:schemeClr val="tx1"/>
                          </a:solidFill>
                        </a:rPr>
                        <a:t>Board Member</a:t>
                      </a:r>
                    </a:p>
                  </a:txBody>
                  <a:tcPr anchor="ctr"/>
                </a:tc>
                <a:tc>
                  <a:txBody>
                    <a:bodyPr/>
                    <a:lstStyle/>
                    <a:p>
                      <a:pPr algn="ctr"/>
                      <a:r>
                        <a:rPr lang="en-US" dirty="0">
                          <a:solidFill>
                            <a:schemeClr val="tx1"/>
                          </a:solidFill>
                        </a:rPr>
                        <a:t>Role / Responsibility</a:t>
                      </a:r>
                    </a:p>
                  </a:txBody>
                  <a:tcPr anchor="ctr"/>
                </a:tc>
                <a:extLst>
                  <a:ext uri="{0D108BD9-81ED-4DB2-BD59-A6C34878D82A}">
                    <a16:rowId xmlns:a16="http://schemas.microsoft.com/office/drawing/2014/main" val="390694644"/>
                  </a:ext>
                </a:extLst>
              </a:tr>
              <a:tr h="567531">
                <a:tc>
                  <a:txBody>
                    <a:bodyPr/>
                    <a:lstStyle/>
                    <a:p>
                      <a:pPr algn="ctr"/>
                      <a:r>
                        <a:rPr lang="en-US" dirty="0"/>
                        <a:t>Rich Sullivan</a:t>
                      </a:r>
                    </a:p>
                  </a:txBody>
                  <a:tcPr anchor="ctr"/>
                </a:tc>
                <a:tc>
                  <a:txBody>
                    <a:bodyPr/>
                    <a:lstStyle/>
                    <a:p>
                      <a:pPr algn="ctr"/>
                      <a:r>
                        <a:rPr lang="en-US" dirty="0"/>
                        <a:t>Chief Financial</a:t>
                      </a:r>
                      <a:r>
                        <a:rPr lang="en-US" baseline="0" dirty="0"/>
                        <a:t> Officer / Financials</a:t>
                      </a:r>
                      <a:endParaRPr lang="en-US" dirty="0"/>
                    </a:p>
                  </a:txBody>
                  <a:tcPr anchor="ctr"/>
                </a:tc>
                <a:extLst>
                  <a:ext uri="{0D108BD9-81ED-4DB2-BD59-A6C34878D82A}">
                    <a16:rowId xmlns:a16="http://schemas.microsoft.com/office/drawing/2014/main" val="3926265097"/>
                  </a:ext>
                </a:extLst>
              </a:tr>
              <a:tr h="567531">
                <a:tc>
                  <a:txBody>
                    <a:bodyPr/>
                    <a:lstStyle/>
                    <a:p>
                      <a:pPr algn="ctr"/>
                      <a:r>
                        <a:rPr lang="en-US" dirty="0"/>
                        <a:t>Noah Bleicher</a:t>
                      </a:r>
                    </a:p>
                  </a:txBody>
                  <a:tcPr anchor="ctr"/>
                </a:tc>
                <a:tc>
                  <a:txBody>
                    <a:bodyPr/>
                    <a:lstStyle/>
                    <a:p>
                      <a:pPr algn="ctr"/>
                      <a:r>
                        <a:rPr lang="en-US" dirty="0"/>
                        <a:t>Director of Operations / Communications </a:t>
                      </a:r>
                    </a:p>
                  </a:txBody>
                  <a:tcPr anchor="ctr"/>
                </a:tc>
                <a:extLst>
                  <a:ext uri="{0D108BD9-81ED-4DB2-BD59-A6C34878D82A}">
                    <a16:rowId xmlns:a16="http://schemas.microsoft.com/office/drawing/2014/main" val="663233111"/>
                  </a:ext>
                </a:extLst>
              </a:tr>
              <a:tr h="567531">
                <a:tc>
                  <a:txBody>
                    <a:bodyPr/>
                    <a:lstStyle/>
                    <a:p>
                      <a:pPr algn="ctr"/>
                      <a:r>
                        <a:rPr lang="en-US" dirty="0"/>
                        <a:t>Brian Beam</a:t>
                      </a:r>
                    </a:p>
                  </a:txBody>
                  <a:tcPr anchor="ctr"/>
                </a:tc>
                <a:tc>
                  <a:txBody>
                    <a:bodyPr/>
                    <a:lstStyle/>
                    <a:p>
                      <a:pPr algn="ctr"/>
                      <a:r>
                        <a:rPr lang="en-US" dirty="0"/>
                        <a:t>Director of</a:t>
                      </a:r>
                      <a:r>
                        <a:rPr lang="en-US" baseline="0" dirty="0"/>
                        <a:t> </a:t>
                      </a:r>
                      <a:r>
                        <a:rPr lang="en-US" dirty="0"/>
                        <a:t>Development /</a:t>
                      </a:r>
                      <a:r>
                        <a:rPr lang="en-US" baseline="0" dirty="0"/>
                        <a:t> Infrastructure</a:t>
                      </a:r>
                      <a:endParaRPr lang="en-US" dirty="0"/>
                    </a:p>
                  </a:txBody>
                  <a:tcPr anchor="ctr"/>
                </a:tc>
                <a:extLst>
                  <a:ext uri="{0D108BD9-81ED-4DB2-BD59-A6C34878D82A}">
                    <a16:rowId xmlns:a16="http://schemas.microsoft.com/office/drawing/2014/main" val="2002095883"/>
                  </a:ext>
                </a:extLst>
              </a:tr>
              <a:tr h="567531">
                <a:tc>
                  <a:txBody>
                    <a:bodyPr/>
                    <a:lstStyle/>
                    <a:p>
                      <a:pPr algn="ctr"/>
                      <a:r>
                        <a:rPr lang="en-US" dirty="0"/>
                        <a:t>Sam Sullivan</a:t>
                      </a:r>
                    </a:p>
                  </a:txBody>
                  <a:tcPr anchor="ctr"/>
                </a:tc>
                <a:tc>
                  <a:txBody>
                    <a:bodyPr/>
                    <a:lstStyle/>
                    <a:p>
                      <a:pPr algn="ctr"/>
                      <a:r>
                        <a:rPr lang="en-US" dirty="0"/>
                        <a:t>HOA Administrators / Covenants</a:t>
                      </a:r>
                    </a:p>
                  </a:txBody>
                  <a:tcPr anchor="ctr"/>
                </a:tc>
                <a:extLst>
                  <a:ext uri="{0D108BD9-81ED-4DB2-BD59-A6C34878D82A}">
                    <a16:rowId xmlns:a16="http://schemas.microsoft.com/office/drawing/2014/main" val="3762210709"/>
                  </a:ext>
                </a:extLst>
              </a:tr>
              <a:tr h="567531">
                <a:tc>
                  <a:txBody>
                    <a:bodyPr/>
                    <a:lstStyle/>
                    <a:p>
                      <a:pPr algn="ctr"/>
                      <a:r>
                        <a:rPr lang="en-US" dirty="0"/>
                        <a:t>Noah, Brian, Rich</a:t>
                      </a:r>
                    </a:p>
                  </a:txBody>
                  <a:tcPr anchor="ctr"/>
                </a:tc>
                <a:tc>
                  <a:txBody>
                    <a:bodyPr/>
                    <a:lstStyle/>
                    <a:p>
                      <a:pPr algn="ctr"/>
                      <a:r>
                        <a:rPr lang="en-US" dirty="0"/>
                        <a:t>Architectural Committee</a:t>
                      </a:r>
                    </a:p>
                  </a:txBody>
                  <a:tcPr anchor="ctr"/>
                </a:tc>
                <a:extLst>
                  <a:ext uri="{0D108BD9-81ED-4DB2-BD59-A6C34878D82A}">
                    <a16:rowId xmlns:a16="http://schemas.microsoft.com/office/drawing/2014/main" val="2124421611"/>
                  </a:ext>
                </a:extLst>
              </a:tr>
            </a:tbl>
          </a:graphicData>
        </a:graphic>
      </p:graphicFrame>
    </p:spTree>
    <p:extLst>
      <p:ext uri="{BB962C8B-B14F-4D97-AF65-F5344CB8AC3E}">
        <p14:creationId xmlns:p14="http://schemas.microsoft.com/office/powerpoint/2010/main" val="1948621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1F0D4-BE96-4197-84A5-12303963833C}"/>
              </a:ext>
            </a:extLst>
          </p:cNvPr>
          <p:cNvSpPr>
            <a:spLocks noGrp="1"/>
          </p:cNvSpPr>
          <p:nvPr>
            <p:ph type="title"/>
          </p:nvPr>
        </p:nvSpPr>
        <p:spPr/>
        <p:txBody>
          <a:bodyPr/>
          <a:lstStyle/>
          <a:p>
            <a:pPr algn="ctr"/>
            <a:r>
              <a:rPr lang="en-US" u="sng" dirty="0"/>
              <a:t>3</a:t>
            </a:r>
            <a:r>
              <a:rPr lang="en-US" u="sng" baseline="30000" dirty="0"/>
              <a:t>rd</a:t>
            </a:r>
            <a:r>
              <a:rPr lang="en-US" u="sng" dirty="0"/>
              <a:t> Party HOA Manager</a:t>
            </a:r>
            <a:r>
              <a:rPr lang="en-US" dirty="0"/>
              <a:t> </a:t>
            </a:r>
            <a:br>
              <a:rPr lang="en-US" dirty="0"/>
            </a:br>
            <a:r>
              <a:rPr lang="en-US" sz="4000" i="1" dirty="0"/>
              <a:t>Roles &amp; Responsibilities</a:t>
            </a:r>
            <a:endParaRPr lang="en-US" i="1" dirty="0"/>
          </a:p>
        </p:txBody>
      </p:sp>
      <p:sp>
        <p:nvSpPr>
          <p:cNvPr id="3" name="Content Placeholder 2">
            <a:extLst>
              <a:ext uri="{FF2B5EF4-FFF2-40B4-BE49-F238E27FC236}">
                <a16:creationId xmlns:a16="http://schemas.microsoft.com/office/drawing/2014/main" id="{962300E4-7DD0-4A6D-8CED-B9CB35515461}"/>
              </a:ext>
            </a:extLst>
          </p:cNvPr>
          <p:cNvSpPr>
            <a:spLocks noGrp="1"/>
          </p:cNvSpPr>
          <p:nvPr>
            <p:ph idx="1"/>
          </p:nvPr>
        </p:nvSpPr>
        <p:spPr>
          <a:xfrm>
            <a:off x="599587" y="1976725"/>
            <a:ext cx="7342337" cy="4195481"/>
          </a:xfrm>
        </p:spPr>
        <p:txBody>
          <a:bodyPr>
            <a:normAutofit fontScale="92500" lnSpcReduction="20000"/>
          </a:bodyPr>
          <a:lstStyle/>
          <a:p>
            <a:pPr marL="400044" indent="-342900">
              <a:spcAft>
                <a:spcPct val="50000"/>
              </a:spcAft>
              <a:buClr>
                <a:schemeClr val="accent2"/>
              </a:buClr>
              <a:buFont typeface="Courier New" panose="02070309020205020404" pitchFamily="49" charset="0"/>
              <a:buChar char="o"/>
            </a:pPr>
            <a:r>
              <a:rPr lang="en-US" sz="2200" dirty="0"/>
              <a:t>The HOA Board hires a 3</a:t>
            </a:r>
            <a:r>
              <a:rPr lang="en-US" sz="2200" baseline="30000" dirty="0"/>
              <a:t>rd</a:t>
            </a:r>
            <a:r>
              <a:rPr lang="en-US" sz="2200" dirty="0"/>
              <a:t> party company (HOA Administrators) to serve as a point of contact for Homeowners and an execution arm for the Board. HOA Administrators is responsible for:</a:t>
            </a:r>
            <a:endParaRPr lang="en-US" dirty="0"/>
          </a:p>
          <a:p>
            <a:pPr marL="800100" lvl="1" indent="-342900">
              <a:spcAft>
                <a:spcPct val="50000"/>
              </a:spcAft>
              <a:buClr>
                <a:schemeClr val="accent2"/>
              </a:buClr>
              <a:buFont typeface="Courier New" panose="02070309020205020404" pitchFamily="49" charset="0"/>
              <a:buChar char="o"/>
            </a:pPr>
            <a:r>
              <a:rPr lang="en-US" sz="2000" dirty="0"/>
              <a:t>Financial and Accounting Services</a:t>
            </a:r>
          </a:p>
          <a:p>
            <a:pPr marL="800100" lvl="1" indent="-342900">
              <a:spcAft>
                <a:spcPct val="50000"/>
              </a:spcAft>
              <a:buClr>
                <a:schemeClr val="accent2"/>
              </a:buClr>
              <a:buFont typeface="Courier New" panose="02070309020205020404" pitchFamily="49" charset="0"/>
              <a:buChar char="o"/>
            </a:pPr>
            <a:r>
              <a:rPr lang="en-US" sz="2000" dirty="0"/>
              <a:t>Administrative Services</a:t>
            </a:r>
          </a:p>
          <a:p>
            <a:pPr marL="800100" lvl="1" indent="-342900">
              <a:spcAft>
                <a:spcPct val="50000"/>
              </a:spcAft>
              <a:buClr>
                <a:schemeClr val="accent2"/>
              </a:buClr>
              <a:buFont typeface="Courier New" panose="02070309020205020404" pitchFamily="49" charset="0"/>
              <a:buChar char="o"/>
            </a:pPr>
            <a:r>
              <a:rPr lang="en-US" sz="2000" dirty="0"/>
              <a:t>Property and Community Management</a:t>
            </a:r>
          </a:p>
          <a:p>
            <a:pPr marL="800100" lvl="1" indent="-342900">
              <a:spcAft>
                <a:spcPct val="50000"/>
              </a:spcAft>
              <a:buClr>
                <a:schemeClr val="accent2"/>
              </a:buClr>
              <a:buFont typeface="Courier New" panose="02070309020205020404" pitchFamily="49" charset="0"/>
              <a:buChar char="o"/>
            </a:pPr>
            <a:r>
              <a:rPr lang="en-US" sz="2000" dirty="0"/>
              <a:t>Covenant Supervision and Violation Management</a:t>
            </a:r>
          </a:p>
          <a:p>
            <a:pPr marL="800100" lvl="1" indent="-342900">
              <a:spcAft>
                <a:spcPct val="50000"/>
              </a:spcAft>
              <a:buClr>
                <a:schemeClr val="accent2"/>
              </a:buClr>
              <a:buFont typeface="Courier New" panose="02070309020205020404" pitchFamily="49" charset="0"/>
              <a:buChar char="o"/>
            </a:pPr>
            <a:r>
              <a:rPr lang="en-US" sz="2000" dirty="0"/>
              <a:t>Point of Contact for Homeowners</a:t>
            </a:r>
          </a:p>
          <a:p>
            <a:pPr marL="400044" indent="-342900">
              <a:spcAft>
                <a:spcPct val="50000"/>
              </a:spcAft>
              <a:buClr>
                <a:schemeClr val="accent2"/>
              </a:buClr>
              <a:buFont typeface="Courier New" panose="02070309020205020404" pitchFamily="49" charset="0"/>
              <a:buChar char="o"/>
            </a:pPr>
            <a:r>
              <a:rPr lang="en-US" sz="2200" dirty="0"/>
              <a:t>Initiated Services 10/2020 for 1-year Contract</a:t>
            </a:r>
          </a:p>
          <a:p>
            <a:pPr marL="400044" indent="-342900">
              <a:spcAft>
                <a:spcPct val="50000"/>
              </a:spcAft>
              <a:buClr>
                <a:schemeClr val="accent2"/>
              </a:buClr>
              <a:buFont typeface="Courier New" panose="02070309020205020404" pitchFamily="49" charset="0"/>
              <a:buChar char="o"/>
            </a:pPr>
            <a:r>
              <a:rPr lang="en-US" sz="2200" dirty="0"/>
              <a:t>HOA Administrators is the </a:t>
            </a:r>
            <a:r>
              <a:rPr lang="en-US" sz="2200" b="1" dirty="0"/>
              <a:t>primary manager </a:t>
            </a:r>
            <a:r>
              <a:rPr lang="en-US" sz="2200" dirty="0"/>
              <a:t>of the </a:t>
            </a:r>
            <a:br>
              <a:rPr lang="en-US" sz="2200" dirty="0"/>
            </a:br>
            <a:r>
              <a:rPr lang="en-US" sz="2200" dirty="0"/>
              <a:t>Stone Villa Second HOA on behalf of the Board</a:t>
            </a:r>
          </a:p>
          <a:p>
            <a:endParaRPr lang="en-US" dirty="0"/>
          </a:p>
        </p:txBody>
      </p:sp>
    </p:spTree>
    <p:extLst>
      <p:ext uri="{BB962C8B-B14F-4D97-AF65-F5344CB8AC3E}">
        <p14:creationId xmlns:p14="http://schemas.microsoft.com/office/powerpoint/2010/main" val="2951130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1F0D4-BE96-4197-84A5-12303963833C}"/>
              </a:ext>
            </a:extLst>
          </p:cNvPr>
          <p:cNvSpPr>
            <a:spLocks noGrp="1"/>
          </p:cNvSpPr>
          <p:nvPr>
            <p:ph type="title"/>
          </p:nvPr>
        </p:nvSpPr>
        <p:spPr/>
        <p:txBody>
          <a:bodyPr anchor="ctr"/>
          <a:lstStyle/>
          <a:p>
            <a:pPr algn="ctr"/>
            <a:r>
              <a:rPr lang="en-US" dirty="0"/>
              <a:t>Point and Purpose of a HOA</a:t>
            </a:r>
          </a:p>
        </p:txBody>
      </p:sp>
      <p:sp>
        <p:nvSpPr>
          <p:cNvPr id="3" name="Content Placeholder 2">
            <a:extLst>
              <a:ext uri="{FF2B5EF4-FFF2-40B4-BE49-F238E27FC236}">
                <a16:creationId xmlns:a16="http://schemas.microsoft.com/office/drawing/2014/main" id="{962300E4-7DD0-4A6D-8CED-B9CB35515461}"/>
              </a:ext>
            </a:extLst>
          </p:cNvPr>
          <p:cNvSpPr>
            <a:spLocks noGrp="1"/>
          </p:cNvSpPr>
          <p:nvPr>
            <p:ph idx="1"/>
          </p:nvPr>
        </p:nvSpPr>
        <p:spPr>
          <a:xfrm>
            <a:off x="102743" y="1986999"/>
            <a:ext cx="8917968" cy="4195481"/>
          </a:xfrm>
        </p:spPr>
        <p:txBody>
          <a:bodyPr>
            <a:normAutofit lnSpcReduction="10000"/>
          </a:bodyPr>
          <a:lstStyle/>
          <a:p>
            <a:pPr marL="400044" indent="-342900">
              <a:spcAft>
                <a:spcPct val="50000"/>
              </a:spcAft>
              <a:buClr>
                <a:schemeClr val="accent2"/>
              </a:buClr>
              <a:buFont typeface="Courier New" panose="02070309020205020404" pitchFamily="49" charset="0"/>
              <a:buChar char="o"/>
            </a:pPr>
            <a:r>
              <a:rPr lang="en-US" sz="2200" dirty="0"/>
              <a:t>The Home Owners’ Association (HOA) is a not-for-profit entity charged with financial stewardship and covenant administration on behalf of the Homeowners, among other responsibilities.  </a:t>
            </a:r>
          </a:p>
          <a:p>
            <a:pPr marL="400044" indent="-342900">
              <a:spcAft>
                <a:spcPct val="50000"/>
              </a:spcAft>
              <a:buClr>
                <a:schemeClr val="accent2"/>
              </a:buClr>
              <a:buFont typeface="Courier New" panose="02070309020205020404" pitchFamily="49" charset="0"/>
              <a:buChar char="o"/>
            </a:pPr>
            <a:r>
              <a:rPr lang="en-US" sz="2200" dirty="0"/>
              <a:t>All HOAs have Community documents, known as CCR’s (Covenants, Conditions, &amp; Restrictions). Think of these like the “rules of the road” for the neighborhood that dictate community standards and expectations of residents (and the Home Builder). They are filed with the County and are publicly available (and on the website). </a:t>
            </a:r>
          </a:p>
          <a:p>
            <a:pPr marL="400044" indent="-342900">
              <a:spcAft>
                <a:spcPct val="50000"/>
              </a:spcAft>
              <a:buClr>
                <a:schemeClr val="accent2"/>
              </a:buClr>
              <a:buFont typeface="Courier New" panose="02070309020205020404" pitchFamily="49" charset="0"/>
              <a:buChar char="o"/>
            </a:pPr>
            <a:r>
              <a:rPr lang="en-US" sz="2200" dirty="0"/>
              <a:t>One of the main responsibilities of an HOA is to protect the integrity and consistency of the Community by maintaining shared Common Areas and holding Homeowners accountable to the rules of the CCR’s. </a:t>
            </a:r>
          </a:p>
          <a:p>
            <a:endParaRPr lang="en-US" dirty="0"/>
          </a:p>
        </p:txBody>
      </p:sp>
    </p:spTree>
    <p:extLst>
      <p:ext uri="{BB962C8B-B14F-4D97-AF65-F5344CB8AC3E}">
        <p14:creationId xmlns:p14="http://schemas.microsoft.com/office/powerpoint/2010/main" val="1109199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1F0D4-BE96-4197-84A5-12303963833C}"/>
              </a:ext>
            </a:extLst>
          </p:cNvPr>
          <p:cNvSpPr>
            <a:spLocks noGrp="1"/>
          </p:cNvSpPr>
          <p:nvPr>
            <p:ph type="title"/>
          </p:nvPr>
        </p:nvSpPr>
        <p:spPr>
          <a:xfrm>
            <a:off x="484710" y="452718"/>
            <a:ext cx="7724342" cy="929042"/>
          </a:xfrm>
        </p:spPr>
        <p:txBody>
          <a:bodyPr>
            <a:noAutofit/>
          </a:bodyPr>
          <a:lstStyle/>
          <a:p>
            <a:pPr algn="ctr"/>
            <a:r>
              <a:rPr lang="en-US" dirty="0"/>
              <a:t>Homeowner Correspondence</a:t>
            </a:r>
          </a:p>
        </p:txBody>
      </p:sp>
      <p:sp>
        <p:nvSpPr>
          <p:cNvPr id="3" name="Content Placeholder 2">
            <a:extLst>
              <a:ext uri="{FF2B5EF4-FFF2-40B4-BE49-F238E27FC236}">
                <a16:creationId xmlns:a16="http://schemas.microsoft.com/office/drawing/2014/main" id="{962300E4-7DD0-4A6D-8CED-B9CB35515461}"/>
              </a:ext>
            </a:extLst>
          </p:cNvPr>
          <p:cNvSpPr>
            <a:spLocks noGrp="1"/>
          </p:cNvSpPr>
          <p:nvPr>
            <p:ph idx="1"/>
          </p:nvPr>
        </p:nvSpPr>
        <p:spPr>
          <a:xfrm>
            <a:off x="205483" y="2027433"/>
            <a:ext cx="8763856" cy="4724406"/>
          </a:xfrm>
        </p:spPr>
        <p:txBody>
          <a:bodyPr>
            <a:normAutofit/>
          </a:bodyPr>
          <a:lstStyle/>
          <a:p>
            <a:pPr marL="400044" indent="-342900">
              <a:spcAft>
                <a:spcPct val="50000"/>
              </a:spcAft>
              <a:buClr>
                <a:schemeClr val="accent2"/>
              </a:buClr>
              <a:buFont typeface="Courier New" panose="02070309020205020404" pitchFamily="49" charset="0"/>
              <a:buChar char="o"/>
            </a:pPr>
            <a:r>
              <a:rPr lang="en-US" sz="2200" dirty="0"/>
              <a:t>When the Board needs to communicate to the Homeowners at large, </a:t>
            </a:r>
            <a:br>
              <a:rPr lang="en-US" sz="2200" dirty="0"/>
            </a:br>
            <a:r>
              <a:rPr lang="en-US" sz="2200" b="1" dirty="0"/>
              <a:t>it will be via one of three ways</a:t>
            </a:r>
            <a:r>
              <a:rPr lang="en-US" sz="2200" dirty="0"/>
              <a:t>:</a:t>
            </a:r>
            <a:endParaRPr lang="en-US" dirty="0"/>
          </a:p>
          <a:p>
            <a:pPr marL="914400" lvl="1" indent="-457200">
              <a:spcAft>
                <a:spcPct val="50000"/>
              </a:spcAft>
              <a:buClr>
                <a:schemeClr val="accent2"/>
              </a:buClr>
              <a:buAutoNum type="arabicParenR"/>
            </a:pPr>
            <a:r>
              <a:rPr lang="en-US" sz="2000" dirty="0"/>
              <a:t>Sent </a:t>
            </a:r>
            <a:r>
              <a:rPr lang="en-US" sz="2000" b="1" dirty="0"/>
              <a:t>Electronically via the HOA Website </a:t>
            </a:r>
            <a:r>
              <a:rPr lang="en-US" sz="2000" dirty="0"/>
              <a:t>(ex: Community Announcements)</a:t>
            </a:r>
          </a:p>
          <a:p>
            <a:pPr marL="914400" lvl="1" indent="-457200">
              <a:spcAft>
                <a:spcPct val="50000"/>
              </a:spcAft>
              <a:buClr>
                <a:schemeClr val="accent2"/>
              </a:buClr>
              <a:buAutoNum type="arabicParenR"/>
            </a:pPr>
            <a:r>
              <a:rPr lang="en-US" sz="2000" dirty="0"/>
              <a:t>Sent </a:t>
            </a:r>
            <a:r>
              <a:rPr lang="en-US" sz="2000" b="1" dirty="0"/>
              <a:t>Electronically via Email</a:t>
            </a:r>
            <a:r>
              <a:rPr lang="en-US" sz="2000" dirty="0"/>
              <a:t> (ex: Arch Committee Applications)</a:t>
            </a:r>
          </a:p>
          <a:p>
            <a:pPr marL="914400" lvl="1" indent="-457200">
              <a:spcAft>
                <a:spcPct val="50000"/>
              </a:spcAft>
              <a:buClr>
                <a:schemeClr val="accent2"/>
              </a:buClr>
              <a:buAutoNum type="arabicParenR"/>
            </a:pPr>
            <a:r>
              <a:rPr lang="en-US" sz="2000" dirty="0"/>
              <a:t>Sent </a:t>
            </a:r>
            <a:r>
              <a:rPr lang="en-US" sz="2000" b="1" dirty="0"/>
              <a:t>“Snail Mail” via USPS</a:t>
            </a:r>
            <a:r>
              <a:rPr lang="en-US" sz="2000" dirty="0"/>
              <a:t> (ex: Annual Dues or Meeting Notices)</a:t>
            </a:r>
          </a:p>
          <a:p>
            <a:pPr marL="400044" indent="-342900">
              <a:spcAft>
                <a:spcPct val="50000"/>
              </a:spcAft>
              <a:buClr>
                <a:schemeClr val="accent2"/>
              </a:buClr>
              <a:buFont typeface="Courier New" panose="02070309020205020404" pitchFamily="49" charset="0"/>
              <a:buChar char="o"/>
            </a:pPr>
            <a:r>
              <a:rPr lang="en-US" sz="2200" b="1" dirty="0"/>
              <a:t>The Stone Villa Second HOA Website is: </a:t>
            </a:r>
            <a:r>
              <a:rPr lang="en-US" sz="2200" dirty="0">
                <a:solidFill>
                  <a:srgbClr val="0070C0"/>
                </a:solidFill>
                <a:hlinkClick r:id="rId2">
                  <a:extLst>
                    <a:ext uri="{A12FA001-AC4F-418D-AE19-62706E023703}">
                      <ahyp:hlinkClr xmlns:ahyp="http://schemas.microsoft.com/office/drawing/2018/hyperlinkcolor" val="tx"/>
                    </a:ext>
                  </a:extLst>
                </a:hlinkClick>
              </a:rPr>
              <a:t>www.StoneVillasHOA.com</a:t>
            </a:r>
            <a:endParaRPr lang="en-US" sz="2200" dirty="0"/>
          </a:p>
          <a:p>
            <a:pPr marL="800100" lvl="1" indent="-342900">
              <a:spcAft>
                <a:spcPct val="50000"/>
              </a:spcAft>
              <a:buClr>
                <a:schemeClr val="accent2"/>
              </a:buClr>
              <a:buFont typeface="Courier New" panose="02070309020205020404" pitchFamily="49" charset="0"/>
              <a:buChar char="o"/>
            </a:pPr>
            <a:r>
              <a:rPr lang="en-US" sz="2000" dirty="0"/>
              <a:t>The website is a resource for Community information, Utilities contacts, and HOA documents (DOD, CCRs, Financials) </a:t>
            </a:r>
          </a:p>
          <a:p>
            <a:pPr marL="800100" lvl="1" indent="-342900">
              <a:spcAft>
                <a:spcPct val="50000"/>
              </a:spcAft>
              <a:buClr>
                <a:schemeClr val="accent2"/>
              </a:buClr>
              <a:buFont typeface="Courier New" panose="02070309020205020404" pitchFamily="49" charset="0"/>
              <a:buChar char="o"/>
            </a:pPr>
            <a:r>
              <a:rPr lang="en-US" sz="2000" dirty="0"/>
              <a:t>It also has a Community Message Board for neighbors to ask questions, post notices, or make announcements</a:t>
            </a:r>
            <a:endParaRPr lang="en-US" sz="2000" i="1" dirty="0"/>
          </a:p>
          <a:p>
            <a:pPr>
              <a:buFont typeface="Courier New" panose="02070309020205020404" pitchFamily="49" charset="0"/>
              <a:buChar char="o"/>
            </a:pPr>
            <a:endParaRPr lang="en-US" dirty="0"/>
          </a:p>
        </p:txBody>
      </p:sp>
    </p:spTree>
    <p:extLst>
      <p:ext uri="{BB962C8B-B14F-4D97-AF65-F5344CB8AC3E}">
        <p14:creationId xmlns:p14="http://schemas.microsoft.com/office/powerpoint/2010/main" val="3789733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FE259-8184-41FB-92F2-3CEC7375F211}"/>
              </a:ext>
            </a:extLst>
          </p:cNvPr>
          <p:cNvSpPr>
            <a:spLocks noGrp="1"/>
          </p:cNvSpPr>
          <p:nvPr>
            <p:ph type="title"/>
          </p:nvPr>
        </p:nvSpPr>
        <p:spPr/>
        <p:txBody>
          <a:bodyPr anchor="ctr"/>
          <a:lstStyle/>
          <a:p>
            <a:pPr algn="ctr"/>
            <a:r>
              <a:rPr lang="en-US" dirty="0"/>
              <a:t>HOA Website</a:t>
            </a:r>
          </a:p>
        </p:txBody>
      </p:sp>
      <p:sp>
        <p:nvSpPr>
          <p:cNvPr id="3" name="Content Placeholder 2">
            <a:extLst>
              <a:ext uri="{FF2B5EF4-FFF2-40B4-BE49-F238E27FC236}">
                <a16:creationId xmlns:a16="http://schemas.microsoft.com/office/drawing/2014/main" id="{13221E8A-DC16-4ACF-9100-FD90A53B0EAB}"/>
              </a:ext>
            </a:extLst>
          </p:cNvPr>
          <p:cNvSpPr>
            <a:spLocks noGrp="1"/>
          </p:cNvSpPr>
          <p:nvPr>
            <p:ph idx="1"/>
          </p:nvPr>
        </p:nvSpPr>
        <p:spPr>
          <a:xfrm>
            <a:off x="1095133" y="1921882"/>
            <a:ext cx="6711654" cy="2206236"/>
          </a:xfrm>
        </p:spPr>
        <p:txBody>
          <a:bodyPr>
            <a:normAutofit/>
          </a:bodyPr>
          <a:lstStyle/>
          <a:p>
            <a:pPr marL="400044" indent="-342900" algn="ctr">
              <a:spcAft>
                <a:spcPct val="50000"/>
              </a:spcAft>
              <a:buClr>
                <a:schemeClr val="accent2"/>
              </a:buClr>
            </a:pPr>
            <a:r>
              <a:rPr lang="en-US" dirty="0">
                <a:solidFill>
                  <a:srgbClr val="0070C0"/>
                </a:solidFill>
                <a:hlinkClick r:id="rId2"/>
              </a:rPr>
              <a:t>www.StoneVillasHOA.com</a:t>
            </a:r>
            <a:endParaRPr lang="en-US" dirty="0">
              <a:solidFill>
                <a:srgbClr val="0070C0"/>
              </a:solidFill>
            </a:endParaRPr>
          </a:p>
          <a:p>
            <a:pPr marL="400044" indent="-342900">
              <a:spcAft>
                <a:spcPct val="50000"/>
              </a:spcAft>
              <a:buClr>
                <a:schemeClr val="accent2"/>
              </a:buClr>
              <a:buFont typeface="Wingdings" panose="05000000000000000000" pitchFamily="2" charset="2"/>
              <a:buChar char="q"/>
            </a:pPr>
            <a:r>
              <a:rPr lang="en-US" dirty="0"/>
              <a:t>We encourage Homeowners to log on and create an account</a:t>
            </a:r>
          </a:p>
          <a:p>
            <a:pPr marL="57144" indent="0">
              <a:spcAft>
                <a:spcPct val="50000"/>
              </a:spcAft>
              <a:buClr>
                <a:schemeClr val="accent2"/>
              </a:buClr>
              <a:buNone/>
            </a:pPr>
            <a:endParaRPr lang="en-US" sz="2200" dirty="0"/>
          </a:p>
          <a:p>
            <a:endParaRPr lang="en-US" dirty="0"/>
          </a:p>
        </p:txBody>
      </p:sp>
      <p:grpSp>
        <p:nvGrpSpPr>
          <p:cNvPr id="8" name="Group 7">
            <a:extLst>
              <a:ext uri="{FF2B5EF4-FFF2-40B4-BE49-F238E27FC236}">
                <a16:creationId xmlns:a16="http://schemas.microsoft.com/office/drawing/2014/main" id="{C8B11CBD-A813-408F-A000-FDD10ECFBEA2}"/>
              </a:ext>
            </a:extLst>
          </p:cNvPr>
          <p:cNvGrpSpPr/>
          <p:nvPr/>
        </p:nvGrpSpPr>
        <p:grpSpPr>
          <a:xfrm>
            <a:off x="1337212" y="3272601"/>
            <a:ext cx="6469575" cy="2340409"/>
            <a:chOff x="1216173" y="4223978"/>
            <a:chExt cx="6469575" cy="2340409"/>
          </a:xfrm>
        </p:grpSpPr>
        <p:pic>
          <p:nvPicPr>
            <p:cNvPr id="5" name="Picture 4">
              <a:extLst>
                <a:ext uri="{FF2B5EF4-FFF2-40B4-BE49-F238E27FC236}">
                  <a16:creationId xmlns:a16="http://schemas.microsoft.com/office/drawing/2014/main" id="{B7C64968-5D56-495F-80E8-17C32D3889F0}"/>
                </a:ext>
              </a:extLst>
            </p:cNvPr>
            <p:cNvPicPr>
              <a:picLocks noChangeAspect="1"/>
            </p:cNvPicPr>
            <p:nvPr/>
          </p:nvPicPr>
          <p:blipFill>
            <a:blip r:embed="rId3"/>
            <a:stretch>
              <a:fillRect/>
            </a:stretch>
          </p:blipFill>
          <p:spPr>
            <a:xfrm>
              <a:off x="1216173" y="4223978"/>
              <a:ext cx="3030020" cy="2340408"/>
            </a:xfrm>
            <a:prstGeom prst="rect">
              <a:avLst/>
            </a:prstGeom>
          </p:spPr>
        </p:pic>
        <p:pic>
          <p:nvPicPr>
            <p:cNvPr id="7" name="Picture 6">
              <a:extLst>
                <a:ext uri="{FF2B5EF4-FFF2-40B4-BE49-F238E27FC236}">
                  <a16:creationId xmlns:a16="http://schemas.microsoft.com/office/drawing/2014/main" id="{E2B18416-9A56-4759-ACC3-8F685367B463}"/>
                </a:ext>
              </a:extLst>
            </p:cNvPr>
            <p:cNvPicPr>
              <a:picLocks noChangeAspect="1"/>
            </p:cNvPicPr>
            <p:nvPr/>
          </p:nvPicPr>
          <p:blipFill>
            <a:blip r:embed="rId4"/>
            <a:stretch>
              <a:fillRect/>
            </a:stretch>
          </p:blipFill>
          <p:spPr>
            <a:xfrm>
              <a:off x="4664987" y="4223978"/>
              <a:ext cx="3020761" cy="2340409"/>
            </a:xfrm>
            <a:prstGeom prst="rect">
              <a:avLst/>
            </a:prstGeom>
          </p:spPr>
        </p:pic>
      </p:grpSp>
    </p:spTree>
    <p:extLst>
      <p:ext uri="{BB962C8B-B14F-4D97-AF65-F5344CB8AC3E}">
        <p14:creationId xmlns:p14="http://schemas.microsoft.com/office/powerpoint/2010/main" val="3854125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3A021BE7-995F-4E73-BEB8-64B5136F05CC}"/>
              </a:ext>
            </a:extLst>
          </p:cNvPr>
          <p:cNvSpPr>
            <a:spLocks noGrp="1"/>
          </p:cNvSpPr>
          <p:nvPr>
            <p:ph type="ctrTitle"/>
          </p:nvPr>
        </p:nvSpPr>
        <p:spPr>
          <a:xfrm>
            <a:off x="822960" y="1140431"/>
            <a:ext cx="7543800" cy="3184681"/>
          </a:xfrm>
        </p:spPr>
        <p:txBody>
          <a:bodyPr anchor="ctr">
            <a:normAutofit fontScale="90000"/>
          </a:bodyPr>
          <a:lstStyle/>
          <a:p>
            <a:pPr algn="ctr"/>
            <a:r>
              <a:rPr lang="en-US" dirty="0"/>
              <a:t>Covenants, Conditions, &amp; Restrictions (CCR’s)</a:t>
            </a:r>
          </a:p>
        </p:txBody>
      </p:sp>
    </p:spTree>
    <p:extLst>
      <p:ext uri="{BB962C8B-B14F-4D97-AF65-F5344CB8AC3E}">
        <p14:creationId xmlns:p14="http://schemas.microsoft.com/office/powerpoint/2010/main" val="317228591"/>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8FECEF82BADA4C991EF5197D7426A3" ma:contentTypeVersion="13" ma:contentTypeDescription="Create a new document." ma:contentTypeScope="" ma:versionID="d1f75cd10a010ea571f08a6dbdeed178">
  <xsd:schema xmlns:xsd="http://www.w3.org/2001/XMLSchema" xmlns:xs="http://www.w3.org/2001/XMLSchema" xmlns:p="http://schemas.microsoft.com/office/2006/metadata/properties" xmlns:ns2="02f602a0-95ee-43b1-a247-35c13e951129" xmlns:ns3="062d959c-fb45-4e98-9128-5b8937124bf4" targetNamespace="http://schemas.microsoft.com/office/2006/metadata/properties" ma:root="true" ma:fieldsID="37b14a2d61310b27ccd525d0a854ce8f" ns2:_="" ns3:_="">
    <xsd:import namespace="02f602a0-95ee-43b1-a247-35c13e951129"/>
    <xsd:import namespace="062d959c-fb45-4e98-9128-5b8937124bf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f602a0-95ee-43b1-a247-35c13e95112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62d959c-fb45-4e98-9128-5b8937124bf4"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3220A37-F5DC-438D-807E-3401BAFE76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f602a0-95ee-43b1-a247-35c13e951129"/>
    <ds:schemaRef ds:uri="062d959c-fb45-4e98-9128-5b8937124b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47A0650-6383-489B-B953-82637C7DA404}">
  <ds:schemaRefs>
    <ds:schemaRef ds:uri="http://schemas.microsoft.com/sharepoint/v3/contenttype/forms"/>
  </ds:schemaRefs>
</ds:datastoreItem>
</file>

<file path=customXml/itemProps3.xml><?xml version="1.0" encoding="utf-8"?>
<ds:datastoreItem xmlns:ds="http://schemas.openxmlformats.org/officeDocument/2006/customXml" ds:itemID="{77459C0A-B25D-4569-8B05-3521598D7C6D}">
  <ds:schemaRefs>
    <ds:schemaRef ds:uri="http://purl.org/dc/terms/"/>
    <ds:schemaRef ds:uri="http://www.w3.org/XML/1998/namespace"/>
    <ds:schemaRef ds:uri="http://purl.org/dc/dcmitype/"/>
    <ds:schemaRef ds:uri="http://schemas.microsoft.com/office/2006/documentManagement/types"/>
    <ds:schemaRef ds:uri="02f602a0-95ee-43b1-a247-35c13e951129"/>
    <ds:schemaRef ds:uri="062d959c-fb45-4e98-9128-5b8937124bf4"/>
    <ds:schemaRef ds:uri="http://schemas.microsoft.com/office/2006/metadata/properties"/>
    <ds:schemaRef ds:uri="http://schemas.openxmlformats.org/package/2006/metadata/core-properties"/>
    <ds:schemaRef ds:uri="http://schemas.microsoft.com/office/infopath/2007/PartnerControl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Retrospect</Template>
  <TotalTime>13364</TotalTime>
  <Words>1052</Words>
  <Application>Microsoft Office PowerPoint</Application>
  <PresentationFormat>On-screen Show (4:3)</PresentationFormat>
  <Paragraphs>107</Paragraphs>
  <Slides>21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Calibri</vt:lpstr>
      <vt:lpstr>Calibri Light</vt:lpstr>
      <vt:lpstr>Courier New</vt:lpstr>
      <vt:lpstr>Times</vt:lpstr>
      <vt:lpstr>Wingdings</vt:lpstr>
      <vt:lpstr>Retrospect</vt:lpstr>
      <vt:lpstr>  Stone Villa Second  Homeowners’ Association  2021 Annual Meeting</vt:lpstr>
      <vt:lpstr>Zoom Meeting</vt:lpstr>
      <vt:lpstr>Agenda</vt:lpstr>
      <vt:lpstr>2021 HOA Board Introduction </vt:lpstr>
      <vt:lpstr>3rd Party HOA Manager  Roles &amp; Responsibilities</vt:lpstr>
      <vt:lpstr>Point and Purpose of a HOA</vt:lpstr>
      <vt:lpstr>Homeowner Correspondence</vt:lpstr>
      <vt:lpstr>HOA Website</vt:lpstr>
      <vt:lpstr>Covenants, Conditions, &amp; Restrictions (CCR’s)</vt:lpstr>
      <vt:lpstr>What are HOA Covenants?</vt:lpstr>
      <vt:lpstr>Covenant Administration</vt:lpstr>
      <vt:lpstr>What is the HOA Board entrusted to do?</vt:lpstr>
      <vt:lpstr>What is NOT within the scope  of the HOA Board?</vt:lpstr>
      <vt:lpstr>Financials</vt:lpstr>
      <vt:lpstr>Financial Review – 2021 Balance Sheet (Aug YTD)</vt:lpstr>
      <vt:lpstr>HOA Financials – 2021 August YTD Income Statement</vt:lpstr>
      <vt:lpstr>Community Activity</vt:lpstr>
      <vt:lpstr>2020 – 2021 Activity</vt:lpstr>
      <vt:lpstr>Construction Update</vt:lpstr>
      <vt:lpstr>Questions from Homeowners</vt:lpstr>
      <vt:lpstr>Meeting Adjourned   And don’t forget to visit the Stone Villa HOA website!  www.stonevillashoa.com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Emerald Falls  Homeowners Association  2020 Annual Meeting</dc:title>
  <dc:creator>Noah Bleicher</dc:creator>
  <cp:lastModifiedBy>Noah Bleicher</cp:lastModifiedBy>
  <cp:revision>116</cp:revision>
  <dcterms:created xsi:type="dcterms:W3CDTF">2020-06-14T03:10:06Z</dcterms:created>
  <dcterms:modified xsi:type="dcterms:W3CDTF">2021-09-17T13:57:52Z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0x0101002D8FECEF82BADA4C991EF5197D7426A3</vt:lpwstr>
  </property>
</Properties>
</file>